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4"/>
  </p:notesMasterIdLst>
  <p:sldIdLst>
    <p:sldId id="256" r:id="rId2"/>
    <p:sldId id="336" r:id="rId3"/>
    <p:sldId id="330" r:id="rId4"/>
    <p:sldId id="335" r:id="rId5"/>
    <p:sldId id="331" r:id="rId6"/>
    <p:sldId id="326" r:id="rId7"/>
    <p:sldId id="327" r:id="rId8"/>
    <p:sldId id="337" r:id="rId9"/>
    <p:sldId id="339" r:id="rId10"/>
    <p:sldId id="340" r:id="rId11"/>
    <p:sldId id="334" r:id="rId12"/>
    <p:sldId id="329" r:id="rId13"/>
  </p:sldIdLst>
  <p:sldSz cx="9144000" cy="6858000" type="screen4x3"/>
  <p:notesSz cx="6735763" cy="98663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3C048EC7-7A5A-4ABD-A115-9BAA9B14DAA1}">
          <p14:sldIdLst>
            <p14:sldId id="256"/>
            <p14:sldId id="336"/>
            <p14:sldId id="330"/>
            <p14:sldId id="335"/>
            <p14:sldId id="331"/>
            <p14:sldId id="326"/>
            <p14:sldId id="327"/>
            <p14:sldId id="337"/>
            <p14:sldId id="339"/>
            <p14:sldId id="340"/>
            <p14:sldId id="334"/>
            <p14:sldId id="329"/>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9933"/>
    <a:srgbClr val="FFCC00"/>
    <a:srgbClr val="FF5050"/>
    <a:srgbClr val="00CCFF"/>
    <a:srgbClr val="CC66FF"/>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5620" autoAdjust="0"/>
    <p:restoredTop sz="94660" autoAdjust="0"/>
  </p:normalViewPr>
  <p:slideViewPr>
    <p:cSldViewPr>
      <p:cViewPr varScale="1">
        <p:scale>
          <a:sx n="74" d="100"/>
          <a:sy n="74" d="100"/>
        </p:scale>
        <p:origin x="-1032" y="-90"/>
      </p:cViewPr>
      <p:guideLst>
        <p:guide orient="horz" pos="2160"/>
        <p:guide pos="2880"/>
      </p:guideLst>
    </p:cSldViewPr>
  </p:slideViewPr>
  <p:outlineViewPr>
    <p:cViewPr>
      <p:scale>
        <a:sx n="33" d="100"/>
        <a:sy n="33" d="100"/>
      </p:scale>
      <p:origin x="0" y="1560"/>
    </p:cViewPr>
  </p:outlineViewPr>
  <p:notesTextViewPr>
    <p:cViewPr>
      <p:scale>
        <a:sx n="1" d="1"/>
        <a:sy n="1" d="1"/>
      </p:scale>
      <p:origin x="0" y="0"/>
    </p:cViewPr>
  </p:notesTextViewPr>
  <p:sorterViewPr>
    <p:cViewPr>
      <p:scale>
        <a:sx n="120" d="100"/>
        <a:sy n="12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1AF49949-C0C8-43C1-845B-CCDCF6936D74}" type="datetimeFigureOut">
              <a:rPr lang="fr-FR" smtClean="0"/>
              <a:t>07/04/2020</a:t>
            </a:fld>
            <a:endParaRPr lang="fr-FR"/>
          </a:p>
        </p:txBody>
      </p:sp>
      <p:sp>
        <p:nvSpPr>
          <p:cNvPr id="4" name="Espace réservé de l'image des diapositives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4EC17B62-A9F5-41E4-A110-BD6D98D52002}" type="slidenum">
              <a:rPr lang="fr-FR" smtClean="0"/>
              <a:t>‹N°›</a:t>
            </a:fld>
            <a:endParaRPr lang="fr-FR"/>
          </a:p>
        </p:txBody>
      </p:sp>
    </p:spTree>
    <p:extLst>
      <p:ext uri="{BB962C8B-B14F-4D97-AF65-F5344CB8AC3E}">
        <p14:creationId xmlns:p14="http://schemas.microsoft.com/office/powerpoint/2010/main" val="1408730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de section">
    <p:spTree>
      <p:nvGrpSpPr>
        <p:cNvPr id="1" name=""/>
        <p:cNvGrpSpPr/>
        <p:nvPr/>
      </p:nvGrpSpPr>
      <p:grpSpPr>
        <a:xfrm>
          <a:off x="0" y="0"/>
          <a:ext cx="0" cy="0"/>
          <a:chOff x="0" y="0"/>
          <a:chExt cx="0" cy="0"/>
        </a:xfrm>
      </p:grpSpPr>
      <p:sp>
        <p:nvSpPr>
          <p:cNvPr id="7" name="Rectangle 2"/>
          <p:cNvSpPr>
            <a:spLocks noChangeArrowheads="1"/>
          </p:cNvSpPr>
          <p:nvPr userDrawn="1"/>
        </p:nvSpPr>
        <p:spPr bwMode="auto">
          <a:xfrm>
            <a:off x="2991" y="0"/>
            <a:ext cx="9142412" cy="3141663"/>
          </a:xfrm>
          <a:prstGeom prst="rect">
            <a:avLst/>
          </a:prstGeom>
          <a:solidFill>
            <a:schemeClr val="accent6">
              <a:lumMod val="75000"/>
            </a:schemeClr>
          </a:solidFill>
          <a:ln>
            <a:noFill/>
          </a:ln>
          <a:effectLst/>
          <a:extLst/>
        </p:spPr>
        <p:txBody>
          <a:bodyPr lIns="91283" tIns="45640" rIns="91283" bIns="45640" anchor="ctr"/>
          <a:lstStyle/>
          <a:p>
            <a:pPr algn="ctr">
              <a:spcBef>
                <a:spcPct val="50000"/>
              </a:spcBef>
              <a:defRPr/>
            </a:pPr>
            <a:endParaRPr lang="fr-FR" altLang="fr-FR" sz="3200" b="1" dirty="0">
              <a:solidFill>
                <a:srgbClr val="FFC000"/>
              </a:solidFill>
              <a:latin typeface="Arial" charset="0"/>
              <a:cs typeface="+mn-cs"/>
            </a:endParaRPr>
          </a:p>
          <a:p>
            <a:pPr algn="ctr">
              <a:spcBef>
                <a:spcPct val="50000"/>
              </a:spcBef>
              <a:defRPr/>
            </a:pPr>
            <a:endParaRPr lang="fr-FR" altLang="fr-FR" sz="3200" b="1" dirty="0">
              <a:solidFill>
                <a:srgbClr val="FFC000"/>
              </a:solidFill>
              <a:latin typeface="Arial" charset="0"/>
              <a:cs typeface="+mn-cs"/>
            </a:endParaRPr>
          </a:p>
        </p:txBody>
      </p:sp>
      <p:sp>
        <p:nvSpPr>
          <p:cNvPr id="2" name="Titre 1"/>
          <p:cNvSpPr>
            <a:spLocks noGrp="1"/>
          </p:cNvSpPr>
          <p:nvPr>
            <p:ph type="ctrTitle"/>
          </p:nvPr>
        </p:nvSpPr>
        <p:spPr>
          <a:xfrm>
            <a:off x="467544" y="1570831"/>
            <a:ext cx="7772400" cy="1470025"/>
          </a:xfrm>
        </p:spPr>
        <p:txBody>
          <a:bodyPr>
            <a:normAutofit/>
          </a:bodyPr>
          <a:lstStyle>
            <a:lvl1pPr>
              <a:defRPr sz="3200" b="1">
                <a:solidFill>
                  <a:schemeClr val="bg1"/>
                </a:solidFill>
                <a:latin typeface="+mj-lt"/>
              </a:defRPr>
            </a:lvl1pPr>
          </a:lstStyle>
          <a:p>
            <a:r>
              <a:rPr lang="fr-FR" dirty="0" smtClean="0"/>
              <a:t>Modifiez le style du titre</a:t>
            </a:r>
            <a:endParaRPr lang="fr-FR" dirty="0"/>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Modifiez le style des sous-titres du masque</a:t>
            </a:r>
            <a:endParaRPr lang="fr-FR" dirty="0"/>
          </a:p>
        </p:txBody>
      </p:sp>
      <p:sp>
        <p:nvSpPr>
          <p:cNvPr id="4" name="Espace réservé de la date 3"/>
          <p:cNvSpPr>
            <a:spLocks noGrp="1"/>
          </p:cNvSpPr>
          <p:nvPr>
            <p:ph type="dt" sz="half" idx="10"/>
          </p:nvPr>
        </p:nvSpPr>
        <p:spPr/>
        <p:txBody>
          <a:bodyPr/>
          <a:lstStyle>
            <a:lvl1pPr>
              <a:defRPr>
                <a:latin typeface="+mj-lt"/>
              </a:defRPr>
            </a:lvl1pPr>
          </a:lstStyle>
          <a:p>
            <a:fld id="{6894E54D-0F80-4EC5-8C86-A2D42E0CC391}" type="datetime1">
              <a:rPr lang="fr-FR" smtClean="0"/>
              <a:t>07/04/2020</a:t>
            </a:fld>
            <a:endParaRPr lang="fr-FR"/>
          </a:p>
        </p:txBody>
      </p:sp>
      <p:sp>
        <p:nvSpPr>
          <p:cNvPr id="5" name="Espace réservé du pied de page 4"/>
          <p:cNvSpPr>
            <a:spLocks noGrp="1"/>
          </p:cNvSpPr>
          <p:nvPr>
            <p:ph type="ftr" sz="quarter" idx="11"/>
          </p:nvPr>
        </p:nvSpPr>
        <p:spPr>
          <a:xfrm>
            <a:off x="2915816" y="6360894"/>
            <a:ext cx="2895600" cy="365125"/>
          </a:xfrm>
        </p:spPr>
        <p:txBody>
          <a:bodyPr/>
          <a:lstStyle>
            <a:lvl1pPr>
              <a:defRPr>
                <a:latin typeface="+mj-lt"/>
              </a:defRPr>
            </a:lvl1pPr>
          </a:lstStyle>
          <a:p>
            <a:r>
              <a:rPr lang="fr-FR" smtClean="0"/>
              <a:t>Copil national Accès aux droits et aux soins   02 juillet 2019</a:t>
            </a:r>
            <a:endParaRPr lang="fr-FR" dirty="0"/>
          </a:p>
        </p:txBody>
      </p:sp>
      <p:sp>
        <p:nvSpPr>
          <p:cNvPr id="6" name="Espace réservé du numéro de diapositive 5"/>
          <p:cNvSpPr>
            <a:spLocks noGrp="1"/>
          </p:cNvSpPr>
          <p:nvPr>
            <p:ph type="sldNum" sz="quarter" idx="12"/>
          </p:nvPr>
        </p:nvSpPr>
        <p:spPr>
          <a:xfrm>
            <a:off x="6676837" y="6368613"/>
            <a:ext cx="981472" cy="365125"/>
          </a:xfrm>
        </p:spPr>
        <p:txBody>
          <a:bodyPr/>
          <a:lstStyle>
            <a:lvl1pPr>
              <a:defRPr>
                <a:latin typeface="+mj-lt"/>
              </a:defRPr>
            </a:lvl1pPr>
          </a:lstStyle>
          <a:p>
            <a:fld id="{9666F9E8-16D1-4D82-941D-D24C9BAC6F29}" type="slidenum">
              <a:rPr lang="fr-FR" smtClean="0"/>
              <a:pPr/>
              <a:t>‹N°›</a:t>
            </a:fld>
            <a:endParaRPr lang="fr-FR"/>
          </a:p>
        </p:txBody>
      </p:sp>
      <p:pic>
        <p:nvPicPr>
          <p:cNvPr id="10" name="Picture 7" descr="logo_Diaporama"/>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6512" y="6045076"/>
            <a:ext cx="1324477" cy="75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20505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46802"/>
            <a:ext cx="8229600" cy="706090"/>
          </a:xfrm>
        </p:spPr>
        <p:txBody>
          <a:bodyPr>
            <a:normAutofit/>
          </a:bodyPr>
          <a:lstStyle>
            <a:lvl1pPr algn="r">
              <a:defRPr sz="2800" b="1">
                <a:solidFill>
                  <a:schemeClr val="tx1">
                    <a:lumMod val="75000"/>
                    <a:lumOff val="25000"/>
                  </a:schemeClr>
                </a:solidFill>
                <a:latin typeface="+mj-lt"/>
              </a:defRPr>
            </a:lvl1pPr>
          </a:lstStyle>
          <a:p>
            <a:r>
              <a:rPr lang="fr-FR" dirty="0" smtClean="0"/>
              <a:t>Modifiez le style du titre</a:t>
            </a:r>
            <a:endParaRPr lang="fr-FR" dirty="0"/>
          </a:p>
        </p:txBody>
      </p:sp>
      <p:sp>
        <p:nvSpPr>
          <p:cNvPr id="3" name="Espace réservé du contenu 2"/>
          <p:cNvSpPr>
            <a:spLocks noGrp="1"/>
          </p:cNvSpPr>
          <p:nvPr>
            <p:ph idx="1"/>
          </p:nvPr>
        </p:nvSpPr>
        <p:spPr/>
        <p:txBody>
          <a:bodyPr/>
          <a:lstStyle>
            <a:lvl1pPr marL="342900" indent="-342900">
              <a:buClr>
                <a:schemeClr val="accent6">
                  <a:lumMod val="75000"/>
                </a:schemeClr>
              </a:buClr>
              <a:buFont typeface="Wingdings" panose="05000000000000000000" pitchFamily="2" charset="2"/>
              <a:buChar char="q"/>
              <a:defRPr sz="2400">
                <a:solidFill>
                  <a:schemeClr val="tx1">
                    <a:lumMod val="75000"/>
                    <a:lumOff val="25000"/>
                  </a:schemeClr>
                </a:solidFill>
                <a:latin typeface="+mj-lt"/>
              </a:defRPr>
            </a:lvl1pPr>
            <a:lvl2pPr marL="742950" indent="-285750">
              <a:buClr>
                <a:schemeClr val="accent6">
                  <a:lumMod val="75000"/>
                </a:schemeClr>
              </a:buClr>
              <a:buFont typeface="Wingdings 3" panose="05040102010807070707" pitchFamily="18" charset="2"/>
              <a:buChar char=""/>
              <a:defRPr sz="2000">
                <a:solidFill>
                  <a:schemeClr val="tx1">
                    <a:lumMod val="75000"/>
                    <a:lumOff val="25000"/>
                  </a:schemeClr>
                </a:solidFill>
                <a:latin typeface="+mj-lt"/>
              </a:defRPr>
            </a:lvl2pPr>
            <a:lvl3pPr>
              <a:buClr>
                <a:schemeClr val="accent6">
                  <a:lumMod val="75000"/>
                </a:schemeClr>
              </a:buClr>
              <a:defRPr sz="1800">
                <a:solidFill>
                  <a:schemeClr val="tx1">
                    <a:lumMod val="75000"/>
                    <a:lumOff val="25000"/>
                  </a:schemeClr>
                </a:solidFill>
                <a:latin typeface="+mj-lt"/>
              </a:defRPr>
            </a:lvl3pPr>
            <a:lvl4pPr>
              <a:buClr>
                <a:schemeClr val="accent6">
                  <a:lumMod val="75000"/>
                </a:schemeClr>
              </a:buClr>
              <a:defRPr sz="1600">
                <a:solidFill>
                  <a:schemeClr val="tx1">
                    <a:lumMod val="75000"/>
                    <a:lumOff val="25000"/>
                  </a:schemeClr>
                </a:solidFill>
                <a:latin typeface="+mj-lt"/>
              </a:defRPr>
            </a:lvl4pPr>
            <a:lvl5pPr>
              <a:buClr>
                <a:schemeClr val="accent6">
                  <a:lumMod val="75000"/>
                </a:schemeClr>
              </a:buClr>
              <a:defRPr sz="1400">
                <a:solidFill>
                  <a:schemeClr val="tx1">
                    <a:lumMod val="75000"/>
                    <a:lumOff val="25000"/>
                  </a:schemeClr>
                </a:solidFill>
                <a:latin typeface="+mj-lt"/>
              </a:defRPr>
            </a:lvl5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e la date 3"/>
          <p:cNvSpPr>
            <a:spLocks noGrp="1"/>
          </p:cNvSpPr>
          <p:nvPr>
            <p:ph type="dt" sz="half" idx="10"/>
          </p:nvPr>
        </p:nvSpPr>
        <p:spPr>
          <a:xfrm>
            <a:off x="323528" y="6309320"/>
            <a:ext cx="2133600" cy="365125"/>
          </a:xfrm>
        </p:spPr>
        <p:txBody>
          <a:bodyPr/>
          <a:lstStyle>
            <a:lvl1pPr>
              <a:defRPr>
                <a:latin typeface="+mj-lt"/>
              </a:defRPr>
            </a:lvl1pPr>
          </a:lstStyle>
          <a:p>
            <a:fld id="{74147903-B002-4955-84FC-7C16144BFAFD}" type="datetime1">
              <a:rPr lang="fr-FR" smtClean="0"/>
              <a:t>07/04/2020</a:t>
            </a:fld>
            <a:endParaRPr lang="fr-FR" dirty="0"/>
          </a:p>
        </p:txBody>
      </p:sp>
      <p:sp>
        <p:nvSpPr>
          <p:cNvPr id="5" name="Espace réservé du pied de page 4"/>
          <p:cNvSpPr>
            <a:spLocks noGrp="1"/>
          </p:cNvSpPr>
          <p:nvPr>
            <p:ph type="ftr" sz="quarter" idx="11"/>
          </p:nvPr>
        </p:nvSpPr>
        <p:spPr>
          <a:xfrm>
            <a:off x="3347864" y="6309320"/>
            <a:ext cx="2895600" cy="365125"/>
          </a:xfrm>
        </p:spPr>
        <p:txBody>
          <a:bodyPr/>
          <a:lstStyle>
            <a:lvl1pPr>
              <a:defRPr>
                <a:latin typeface="+mj-lt"/>
              </a:defRPr>
            </a:lvl1pPr>
          </a:lstStyle>
          <a:p>
            <a:r>
              <a:rPr lang="fr-FR" smtClean="0"/>
              <a:t>Copil national Accès aux droits et aux soins   02 juillet 2019</a:t>
            </a:r>
            <a:endParaRPr lang="fr-FR" dirty="0"/>
          </a:p>
        </p:txBody>
      </p:sp>
      <p:sp>
        <p:nvSpPr>
          <p:cNvPr id="6" name="Espace réservé du numéro de diapositive 5"/>
          <p:cNvSpPr>
            <a:spLocks noGrp="1"/>
          </p:cNvSpPr>
          <p:nvPr>
            <p:ph type="sldNum" sz="quarter" idx="12"/>
          </p:nvPr>
        </p:nvSpPr>
        <p:spPr>
          <a:xfrm>
            <a:off x="6948264" y="6309320"/>
            <a:ext cx="733032" cy="365125"/>
          </a:xfrm>
        </p:spPr>
        <p:txBody>
          <a:bodyPr/>
          <a:lstStyle>
            <a:lvl1pPr>
              <a:defRPr>
                <a:latin typeface="+mj-lt"/>
              </a:defRPr>
            </a:lvl1pPr>
          </a:lstStyle>
          <a:p>
            <a:fld id="{9666F9E8-16D1-4D82-941D-D24C9BAC6F29}" type="slidenum">
              <a:rPr lang="fr-FR" smtClean="0"/>
              <a:pPr/>
              <a:t>‹N°›</a:t>
            </a:fld>
            <a:endParaRPr lang="fr-FR" dirty="0"/>
          </a:p>
        </p:txBody>
      </p:sp>
      <p:pic>
        <p:nvPicPr>
          <p:cNvPr id="7" name="Picture 7" descr="logo_Diaporama"/>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6365" y="5974343"/>
            <a:ext cx="1324477" cy="75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Connecteur droit 9"/>
          <p:cNvCxnSpPr/>
          <p:nvPr userDrawn="1"/>
        </p:nvCxnSpPr>
        <p:spPr>
          <a:xfrm>
            <a:off x="0" y="764704"/>
            <a:ext cx="9144000" cy="0"/>
          </a:xfrm>
          <a:prstGeom prst="line">
            <a:avLst/>
          </a:prstGeom>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208769638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dirty="0" smtClean="0"/>
              <a:t>Modifiez le style du titre</a:t>
            </a:r>
            <a:endParaRPr lang="fr-FR" dirty="0"/>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4214BC-96DD-4190-AA4A-68A25160151C}" type="datetime1">
              <a:rPr lang="fr-FR" smtClean="0"/>
              <a:t>07/04/2020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Copil national Accès aux droits et aux soins   02 juillet 2019</a:t>
            </a: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66F9E8-16D1-4D82-941D-D24C9BAC6F29}" type="slidenum">
              <a:rPr lang="fr-FR" smtClean="0"/>
              <a:t>‹N°›</a:t>
            </a:fld>
            <a:endParaRPr lang="fr-FR"/>
          </a:p>
        </p:txBody>
      </p:sp>
    </p:spTree>
    <p:extLst>
      <p:ext uri="{BB962C8B-B14F-4D97-AF65-F5344CB8AC3E}">
        <p14:creationId xmlns:p14="http://schemas.microsoft.com/office/powerpoint/2010/main" val="2151441803"/>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hyperlink" Target="https://www.urgenceopticien.fr/"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declare.ameli.fr/"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60040" y="1570831"/>
            <a:ext cx="7772400" cy="1470025"/>
          </a:xfrm>
        </p:spPr>
        <p:txBody>
          <a:bodyPr>
            <a:normAutofit/>
          </a:bodyPr>
          <a:lstStyle/>
          <a:p>
            <a:r>
              <a:rPr lang="fr-FR" sz="3600" dirty="0" smtClean="0"/>
              <a:t>Dérogations et organisations mises en place dans le cadre du COVID 19</a:t>
            </a:r>
            <a:endParaRPr lang="fr-FR" sz="2200" i="1" dirty="0"/>
          </a:p>
        </p:txBody>
      </p:sp>
      <p:sp>
        <p:nvSpPr>
          <p:cNvPr id="5" name="Espace réservé du numéro de diapositive 4"/>
          <p:cNvSpPr>
            <a:spLocks noGrp="1"/>
          </p:cNvSpPr>
          <p:nvPr>
            <p:ph type="sldNum" sz="quarter" idx="12"/>
          </p:nvPr>
        </p:nvSpPr>
        <p:spPr/>
        <p:txBody>
          <a:bodyPr/>
          <a:lstStyle/>
          <a:p>
            <a:fld id="{9666F9E8-16D1-4D82-941D-D24C9BAC6F29}" type="slidenum">
              <a:rPr lang="fr-FR" smtClean="0"/>
              <a:pPr/>
              <a:t>1</a:t>
            </a:fld>
            <a:endParaRPr lang="fr-FR"/>
          </a:p>
        </p:txBody>
      </p:sp>
      <p:sp>
        <p:nvSpPr>
          <p:cNvPr id="4" name="ZoneTexte 3"/>
          <p:cNvSpPr txBox="1"/>
          <p:nvPr/>
        </p:nvSpPr>
        <p:spPr>
          <a:xfrm flipH="1">
            <a:off x="467544" y="276906"/>
            <a:ext cx="1152128" cy="369332"/>
          </a:xfrm>
          <a:prstGeom prst="rect">
            <a:avLst/>
          </a:prstGeom>
          <a:solidFill>
            <a:schemeClr val="bg1"/>
          </a:solidFill>
        </p:spPr>
        <p:txBody>
          <a:bodyPr wrap="square" rtlCol="0">
            <a:spAutoFit/>
          </a:bodyPr>
          <a:lstStyle/>
          <a:p>
            <a:pPr algn="ctr"/>
            <a:r>
              <a:rPr lang="fr-FR" b="1" dirty="0" smtClean="0">
                <a:solidFill>
                  <a:srgbClr val="0070C0"/>
                </a:solidFill>
              </a:rPr>
              <a:t>Covid-19</a:t>
            </a:r>
            <a:endParaRPr lang="fr-FR" b="1" dirty="0">
              <a:solidFill>
                <a:srgbClr val="0070C0"/>
              </a:solidFill>
            </a:endParaRPr>
          </a:p>
        </p:txBody>
      </p:sp>
      <p:sp>
        <p:nvSpPr>
          <p:cNvPr id="7"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pic>
        <p:nvPicPr>
          <p:cNvPr id="3073"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6256" y="215096"/>
            <a:ext cx="2016224" cy="8622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74327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06896" y="46802"/>
            <a:ext cx="8229600" cy="706090"/>
          </a:xfrm>
        </p:spPr>
        <p:txBody>
          <a:bodyPr/>
          <a:lstStyle/>
          <a:p>
            <a:r>
              <a:rPr lang="fr-FR" dirty="0" smtClean="0">
                <a:solidFill>
                  <a:schemeClr val="tx1">
                    <a:lumMod val="75000"/>
                    <a:lumOff val="25000"/>
                  </a:schemeClr>
                </a:solidFill>
              </a:rPr>
              <a:t>La prise en charge des frais de santé</a:t>
            </a:r>
            <a:endParaRPr lang="fr-FR" dirty="0">
              <a:solidFill>
                <a:schemeClr val="tx1">
                  <a:lumMod val="75000"/>
                  <a:lumOff val="25000"/>
                </a:schemeClr>
              </a:solidFill>
            </a:endParaRPr>
          </a:p>
        </p:txBody>
      </p:sp>
      <p:sp>
        <p:nvSpPr>
          <p:cNvPr id="3" name="ZoneTexte 2"/>
          <p:cNvSpPr txBox="1"/>
          <p:nvPr/>
        </p:nvSpPr>
        <p:spPr>
          <a:xfrm>
            <a:off x="395536" y="1172491"/>
            <a:ext cx="8568952" cy="5139869"/>
          </a:xfrm>
          <a:prstGeom prst="rect">
            <a:avLst/>
          </a:prstGeom>
          <a:noFill/>
        </p:spPr>
        <p:txBody>
          <a:bodyPr wrap="square" rtlCol="0">
            <a:spAutoFit/>
          </a:bodyPr>
          <a:lstStyle/>
          <a:p>
            <a:pPr marL="457200" indent="-457200">
              <a:buFont typeface="+mj-lt"/>
              <a:buAutoNum type="arabicPeriod" startAt="4"/>
            </a:pPr>
            <a:r>
              <a:rPr lang="fr-FR" sz="2000" b="1" u="sng" dirty="0" smtClean="0"/>
              <a:t>Pour  les </a:t>
            </a:r>
            <a:r>
              <a:rPr lang="fr-FR" sz="2000" b="1" u="sng" dirty="0"/>
              <a:t>orthophonistes</a:t>
            </a:r>
            <a:endParaRPr lang="fr-FR" sz="2000" b="1" dirty="0"/>
          </a:p>
          <a:p>
            <a:pPr lvl="0"/>
            <a:endParaRPr lang="fr-FR" dirty="0" smtClean="0"/>
          </a:p>
          <a:p>
            <a:pPr marL="285750" lvl="0" indent="-285750">
              <a:buFont typeface="Arial" panose="020B0604020202020204" pitchFamily="34" charset="0"/>
              <a:buChar char="•"/>
            </a:pPr>
            <a:r>
              <a:rPr lang="fr-FR" sz="1700" dirty="0" smtClean="0"/>
              <a:t>Possibilité d’effectuer </a:t>
            </a:r>
            <a:r>
              <a:rPr lang="fr-FR" sz="1700" dirty="0"/>
              <a:t>un certain nombre d’actes à </a:t>
            </a:r>
            <a:r>
              <a:rPr lang="fr-FR" sz="1700" dirty="0" smtClean="0"/>
              <a:t>distance + PEC  </a:t>
            </a:r>
            <a:r>
              <a:rPr lang="fr-FR" sz="1700" dirty="0"/>
              <a:t>à 100% (hors dépassement d’honoraires) par l’assurance maladie</a:t>
            </a:r>
            <a:r>
              <a:rPr lang="fr-FR" sz="1700" dirty="0" smtClean="0"/>
              <a:t>.</a:t>
            </a:r>
          </a:p>
          <a:p>
            <a:pPr marL="285750" lvl="0" indent="-285750">
              <a:buFont typeface="Arial" panose="020B0604020202020204" pitchFamily="34" charset="0"/>
              <a:buChar char="•"/>
            </a:pPr>
            <a:endParaRPr lang="fr-FR" sz="1700" dirty="0"/>
          </a:p>
          <a:p>
            <a:pPr marL="457200" indent="-457200">
              <a:buFont typeface="+mj-lt"/>
              <a:buAutoNum type="arabicPeriod" startAt="5"/>
            </a:pPr>
            <a:r>
              <a:rPr lang="fr-FR" sz="2000" b="1" dirty="0">
                <a:solidFill>
                  <a:schemeClr val="tx1">
                    <a:lumMod val="75000"/>
                    <a:lumOff val="25000"/>
                  </a:schemeClr>
                </a:solidFill>
              </a:rPr>
              <a:t>Consultation en centre dédié COVID 19 </a:t>
            </a:r>
            <a:r>
              <a:rPr lang="fr-FR" sz="2000" dirty="0">
                <a:solidFill>
                  <a:schemeClr val="tx1">
                    <a:lumMod val="75000"/>
                    <a:lumOff val="25000"/>
                  </a:schemeClr>
                </a:solidFill>
              </a:rPr>
              <a:t>:</a:t>
            </a:r>
          </a:p>
          <a:p>
            <a:pPr marL="914400" lvl="1" indent="-457200">
              <a:buFont typeface="Arial" panose="020B0604020202020204" pitchFamily="34" charset="0"/>
              <a:buChar char="•"/>
            </a:pPr>
            <a:r>
              <a:rPr lang="fr-FR" dirty="0"/>
              <a:t>Prise en charge à 100%</a:t>
            </a:r>
          </a:p>
          <a:p>
            <a:pPr lvl="1"/>
            <a:endParaRPr lang="fr-FR" sz="2000" dirty="0">
              <a:solidFill>
                <a:schemeClr val="tx1">
                  <a:lumMod val="75000"/>
                  <a:lumOff val="25000"/>
                </a:schemeClr>
              </a:solidFill>
            </a:endParaRPr>
          </a:p>
          <a:p>
            <a:pPr marL="457200" indent="-457200">
              <a:buFont typeface="+mj-lt"/>
              <a:buAutoNum type="arabicPeriod" startAt="5"/>
            </a:pPr>
            <a:r>
              <a:rPr lang="fr-FR" sz="2000" b="1" dirty="0">
                <a:solidFill>
                  <a:schemeClr val="tx1">
                    <a:lumMod val="75000"/>
                    <a:lumOff val="25000"/>
                  </a:schemeClr>
                </a:solidFill>
              </a:rPr>
              <a:t>Renouvellement des traitements médicamenteux </a:t>
            </a:r>
            <a:r>
              <a:rPr lang="fr-FR" sz="2000" dirty="0">
                <a:solidFill>
                  <a:schemeClr val="tx1">
                    <a:lumMod val="75000"/>
                    <a:lumOff val="25000"/>
                  </a:schemeClr>
                </a:solidFill>
              </a:rPr>
              <a:t>: </a:t>
            </a:r>
          </a:p>
          <a:p>
            <a:pPr marL="800100" lvl="1" indent="-342900">
              <a:buFont typeface="Arial" panose="020B0604020202020204" pitchFamily="34" charset="0"/>
              <a:buChar char="•"/>
            </a:pPr>
            <a:r>
              <a:rPr lang="fr-FR" dirty="0"/>
              <a:t>Possibilité de dispensation par les pharmacies lorsque la durée de validité d'une ordonnance renouvelable est expirée pour garantir  la poursuite du traitement jusqu'au 31 mai 2020. </a:t>
            </a:r>
          </a:p>
          <a:p>
            <a:pPr lvl="1"/>
            <a:endParaRPr lang="fr-FR" dirty="0"/>
          </a:p>
          <a:p>
            <a:pPr marL="800100" lvl="1" indent="-342900">
              <a:buFont typeface="Arial" panose="020B0604020202020204" pitchFamily="34" charset="0"/>
              <a:buChar char="•"/>
            </a:pPr>
            <a:r>
              <a:rPr lang="fr-FR" dirty="0"/>
              <a:t>Remboursement dans les conditions habituelles</a:t>
            </a:r>
          </a:p>
          <a:p>
            <a:pPr marL="800100" lvl="1" indent="-342900">
              <a:buFont typeface="Arial" panose="020B0604020202020204" pitchFamily="34" charset="0"/>
              <a:buChar char="•"/>
            </a:pPr>
            <a:endParaRPr lang="fr-FR" dirty="0">
              <a:solidFill>
                <a:schemeClr val="tx1">
                  <a:lumMod val="75000"/>
                  <a:lumOff val="25000"/>
                </a:schemeClr>
              </a:solidFill>
            </a:endParaRPr>
          </a:p>
          <a:p>
            <a:pPr marL="914400" lvl="1" indent="-457200">
              <a:buFont typeface="Arial" panose="020B0604020202020204" pitchFamily="34" charset="0"/>
              <a:buChar char="•"/>
            </a:pPr>
            <a:endParaRPr lang="fr-FR" dirty="0"/>
          </a:p>
          <a:p>
            <a:pPr lvl="0"/>
            <a:endParaRPr lang="fr-FR" sz="1700" dirty="0"/>
          </a:p>
          <a:p>
            <a:endParaRPr lang="fr-FR" dirty="0"/>
          </a:p>
        </p:txBody>
      </p:sp>
      <p:sp>
        <p:nvSpPr>
          <p:cNvPr id="8" name="Espace réservé du numéro de diapositive 4"/>
          <p:cNvSpPr>
            <a:spLocks noGrp="1"/>
          </p:cNvSpPr>
          <p:nvPr>
            <p:ph type="sldNum" sz="quarter" idx="12"/>
          </p:nvPr>
        </p:nvSpPr>
        <p:spPr>
          <a:xfrm>
            <a:off x="6676837" y="6664275"/>
            <a:ext cx="981472" cy="365125"/>
          </a:xfrm>
        </p:spPr>
        <p:txBody>
          <a:bodyPr/>
          <a:lstStyle/>
          <a:p>
            <a:fld id="{9666F9E8-16D1-4D82-941D-D24C9BAC6F29}" type="slidenum">
              <a:rPr lang="fr-FR" smtClean="0"/>
              <a:pPr/>
              <a:t>10</a:t>
            </a:fld>
            <a:endParaRPr lang="fr-FR" dirty="0"/>
          </a:p>
        </p:txBody>
      </p:sp>
      <p:pic>
        <p:nvPicPr>
          <p:cNvPr id="7"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76634" y="2396627"/>
            <a:ext cx="687802" cy="6878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31081" y="2923712"/>
            <a:ext cx="808355" cy="7897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67981" y="4484859"/>
            <a:ext cx="1620834" cy="8766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760692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06896" y="46802"/>
            <a:ext cx="8229600" cy="706090"/>
          </a:xfrm>
        </p:spPr>
        <p:txBody>
          <a:bodyPr/>
          <a:lstStyle/>
          <a:p>
            <a:r>
              <a:rPr lang="fr-FR" dirty="0" smtClean="0">
                <a:solidFill>
                  <a:schemeClr val="tx1">
                    <a:lumMod val="75000"/>
                    <a:lumOff val="25000"/>
                  </a:schemeClr>
                </a:solidFill>
              </a:rPr>
              <a:t>L’accès aux soins</a:t>
            </a:r>
            <a:endParaRPr lang="fr-FR" dirty="0">
              <a:solidFill>
                <a:schemeClr val="tx1">
                  <a:lumMod val="75000"/>
                  <a:lumOff val="25000"/>
                </a:schemeClr>
              </a:solidFill>
            </a:endParaRPr>
          </a:p>
        </p:txBody>
      </p:sp>
      <p:sp>
        <p:nvSpPr>
          <p:cNvPr id="8" name="Espace réservé du numéro de diapositive 4"/>
          <p:cNvSpPr>
            <a:spLocks noGrp="1"/>
          </p:cNvSpPr>
          <p:nvPr>
            <p:ph type="sldNum" sz="quarter" idx="12"/>
          </p:nvPr>
        </p:nvSpPr>
        <p:spPr>
          <a:xfrm>
            <a:off x="7766992" y="6304235"/>
            <a:ext cx="981472" cy="365125"/>
          </a:xfrm>
        </p:spPr>
        <p:txBody>
          <a:bodyPr/>
          <a:lstStyle/>
          <a:p>
            <a:fld id="{9666F9E8-16D1-4D82-941D-D24C9BAC6F29}" type="slidenum">
              <a:rPr lang="fr-FR" smtClean="0"/>
              <a:pPr/>
              <a:t>11</a:t>
            </a:fld>
            <a:endParaRPr lang="fr-FR" dirty="0"/>
          </a:p>
        </p:txBody>
      </p:sp>
      <p:pic>
        <p:nvPicPr>
          <p:cNvPr id="2053"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4128" y="404664"/>
            <a:ext cx="797814" cy="9361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8265" y="614004"/>
            <a:ext cx="1080120" cy="639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ZoneTexte 11"/>
          <p:cNvSpPr txBox="1"/>
          <p:nvPr/>
        </p:nvSpPr>
        <p:spPr>
          <a:xfrm>
            <a:off x="215366" y="872716"/>
            <a:ext cx="8389081" cy="5693866"/>
          </a:xfrm>
          <a:prstGeom prst="rect">
            <a:avLst/>
          </a:prstGeom>
          <a:noFill/>
        </p:spPr>
        <p:txBody>
          <a:bodyPr wrap="square" rtlCol="0">
            <a:spAutoFit/>
          </a:bodyPr>
          <a:lstStyle>
            <a:defPPr>
              <a:defRPr lang="fr-FR"/>
            </a:defPPr>
            <a:lvl1pPr algn="just">
              <a:defRPr>
                <a:solidFill>
                  <a:schemeClr val="tx1">
                    <a:lumMod val="75000"/>
                    <a:lumOff val="25000"/>
                  </a:schemeClr>
                </a:solidFill>
              </a:defRPr>
            </a:lvl1pPr>
          </a:lstStyle>
          <a:p>
            <a:r>
              <a:rPr lang="fr-FR" b="1" dirty="0" smtClean="0"/>
              <a:t>Faciliter l’accès à un médecin et/ ou à un infirmier  : </a:t>
            </a:r>
          </a:p>
          <a:p>
            <a:pPr marL="285750" indent="-285750">
              <a:buFont typeface="Arial" panose="020B0604020202020204" pitchFamily="34" charset="0"/>
              <a:buChar char="•"/>
            </a:pPr>
            <a:endParaRPr lang="fr-FR" dirty="0"/>
          </a:p>
          <a:p>
            <a:pPr marL="285750" indent="-285750">
              <a:buFont typeface="Arial" panose="020B0604020202020204" pitchFamily="34" charset="0"/>
              <a:buChar char="•"/>
            </a:pPr>
            <a:r>
              <a:rPr lang="fr-FR" sz="1700" dirty="0" smtClean="0"/>
              <a:t>Recensement par le réseau </a:t>
            </a:r>
            <a:r>
              <a:rPr lang="fr-FR" sz="1700" dirty="0"/>
              <a:t>des médecins et infirmiers pouvant </a:t>
            </a:r>
            <a:r>
              <a:rPr lang="fr-FR" sz="1700" dirty="0" smtClean="0"/>
              <a:t>assurer un </a:t>
            </a:r>
            <a:r>
              <a:rPr lang="fr-FR" sz="1700" dirty="0"/>
              <a:t>diagnostic du coronavirus et le suivi </a:t>
            </a:r>
            <a:r>
              <a:rPr lang="fr-FR" sz="1700" dirty="0" smtClean="0"/>
              <a:t>de nouveaux patients </a:t>
            </a:r>
          </a:p>
          <a:p>
            <a:pPr marL="285750" indent="-285750">
              <a:buFont typeface="Arial" panose="020B0604020202020204" pitchFamily="34" charset="0"/>
              <a:buChar char="•"/>
            </a:pPr>
            <a:r>
              <a:rPr lang="fr-FR" sz="1700" dirty="0" smtClean="0"/>
              <a:t>Ouverture d’un numéro spécifique permettant aux équipes </a:t>
            </a:r>
            <a:r>
              <a:rPr lang="fr-FR" sz="1700" dirty="0"/>
              <a:t>du 15 </a:t>
            </a:r>
            <a:r>
              <a:rPr lang="fr-FR" sz="1700" dirty="0" smtClean="0"/>
              <a:t>d’orienter les </a:t>
            </a:r>
            <a:r>
              <a:rPr lang="fr-FR" sz="1700" dirty="0"/>
              <a:t>patients potentiellement Covid-19 non </a:t>
            </a:r>
            <a:r>
              <a:rPr lang="fr-FR" sz="1700" dirty="0" smtClean="0"/>
              <a:t>sévères en rechercher d’un médecin ou d’un infirmier </a:t>
            </a:r>
          </a:p>
          <a:p>
            <a:pPr marL="285750" indent="-285750">
              <a:buFont typeface="Arial" panose="020B0604020202020204" pitchFamily="34" charset="0"/>
              <a:buChar char="•"/>
            </a:pPr>
            <a:r>
              <a:rPr lang="fr-FR" sz="1700" b="1" dirty="0" smtClean="0"/>
              <a:t>Transmission du numéro aux têtes de réseau des associations </a:t>
            </a:r>
            <a:r>
              <a:rPr lang="fr-FR" sz="1700" dirty="0" smtClean="0"/>
              <a:t>en lien avec les </a:t>
            </a:r>
            <a:r>
              <a:rPr lang="fr-FR" sz="1700" dirty="0" smtClean="0"/>
              <a:t>personnes fragiles ou </a:t>
            </a:r>
            <a:r>
              <a:rPr lang="fr-FR" sz="1700" dirty="0" smtClean="0"/>
              <a:t>en situation de handicap via le CNCPH  </a:t>
            </a:r>
            <a:r>
              <a:rPr lang="fr-FR" sz="1700" dirty="0" smtClean="0"/>
              <a:t>et France Asso Santé afin </a:t>
            </a:r>
            <a:r>
              <a:rPr lang="fr-FR" sz="1700" dirty="0" smtClean="0"/>
              <a:t>qu’elles puissent </a:t>
            </a:r>
            <a:r>
              <a:rPr lang="fr-FR" sz="1700" b="1" dirty="0" smtClean="0">
                <a:solidFill>
                  <a:schemeClr val="accent6">
                    <a:lumMod val="75000"/>
                  </a:schemeClr>
                </a:solidFill>
              </a:rPr>
              <a:t>le  communiquer au cas par cas et en cas de besoin identifié</a:t>
            </a:r>
          </a:p>
          <a:p>
            <a:pPr marL="285750" indent="-285750">
              <a:buFont typeface="Arial" panose="020B0604020202020204" pitchFamily="34" charset="0"/>
              <a:buChar char="•"/>
            </a:pPr>
            <a:r>
              <a:rPr lang="fr-FR" sz="1700" dirty="0" smtClean="0"/>
              <a:t>=&gt; </a:t>
            </a:r>
            <a:r>
              <a:rPr lang="fr-FR" sz="1700" b="1" dirty="0" smtClean="0"/>
              <a:t>Possibilité de transmission au niveau local </a:t>
            </a:r>
            <a:r>
              <a:rPr lang="fr-FR" sz="1700" dirty="0" smtClean="0"/>
              <a:t>aux associations en lien avec les publics fragiles quels qu’ils soient</a:t>
            </a:r>
          </a:p>
          <a:p>
            <a:pPr marL="285750" indent="-285750">
              <a:buFont typeface="Arial" panose="020B0604020202020204" pitchFamily="34" charset="0"/>
              <a:buChar char="•"/>
            </a:pPr>
            <a:endParaRPr lang="fr-FR" dirty="0"/>
          </a:p>
          <a:p>
            <a:r>
              <a:rPr lang="fr-FR" b="1" dirty="0" smtClean="0"/>
              <a:t>Gérer les urgences  dentaires : </a:t>
            </a:r>
          </a:p>
          <a:p>
            <a:endParaRPr lang="fr-FR" b="1" dirty="0"/>
          </a:p>
          <a:p>
            <a:pPr marL="285750" indent="-285750">
              <a:buFont typeface="Arial" panose="020B0604020202020204" pitchFamily="34" charset="0"/>
              <a:buChar char="•"/>
            </a:pPr>
            <a:r>
              <a:rPr lang="fr-FR" sz="1700" dirty="0" smtClean="0"/>
              <a:t>Mise à disposition d’un numéro  spécifique : </a:t>
            </a:r>
            <a:r>
              <a:rPr lang="fr-FR" sz="1700" dirty="0"/>
              <a:t>09 705 00 205</a:t>
            </a:r>
          </a:p>
          <a:p>
            <a:pPr marL="285750" indent="-285750">
              <a:buFont typeface="Arial" panose="020B0604020202020204" pitchFamily="34" charset="0"/>
              <a:buChar char="•"/>
            </a:pPr>
            <a:r>
              <a:rPr lang="fr-FR" sz="1700" b="1" u="sng" dirty="0" smtClean="0"/>
              <a:t>NB :</a:t>
            </a:r>
            <a:r>
              <a:rPr lang="fr-FR" sz="1700" dirty="0" smtClean="0"/>
              <a:t> Les </a:t>
            </a:r>
            <a:r>
              <a:rPr lang="fr-FR" sz="1700" dirty="0"/>
              <a:t>patients doivent </a:t>
            </a:r>
            <a:r>
              <a:rPr lang="fr-FR" sz="1700" dirty="0" smtClean="0"/>
              <a:t>contacter leur </a:t>
            </a:r>
            <a:r>
              <a:rPr lang="fr-FR" sz="1700" dirty="0"/>
              <a:t>chirurgien-dentiste en première </a:t>
            </a:r>
            <a:r>
              <a:rPr lang="fr-FR" sz="1700" dirty="0" smtClean="0"/>
              <a:t>intention</a:t>
            </a:r>
          </a:p>
          <a:p>
            <a:pPr marL="285750" indent="-285750">
              <a:buFont typeface="Arial" panose="020B0604020202020204" pitchFamily="34" charset="0"/>
              <a:buChar char="•"/>
            </a:pPr>
            <a:endParaRPr lang="fr-FR" sz="1700" dirty="0"/>
          </a:p>
          <a:p>
            <a:r>
              <a:rPr lang="fr-FR" b="1" dirty="0" smtClean="0"/>
              <a:t>Gérer les urgences « opticiens »</a:t>
            </a:r>
          </a:p>
          <a:p>
            <a:endParaRPr lang="fr-FR" b="1" dirty="0" smtClean="0"/>
          </a:p>
          <a:p>
            <a:pPr marL="285750" indent="-285750">
              <a:buFont typeface="Arial" panose="020B0604020202020204" pitchFamily="34" charset="0"/>
              <a:buChar char="•"/>
            </a:pPr>
            <a:r>
              <a:rPr lang="fr-FR" sz="1700" dirty="0"/>
              <a:t>site internet </a:t>
            </a:r>
            <a:r>
              <a:rPr lang="fr-FR" sz="1700" u="sng" dirty="0" smtClean="0">
                <a:hlinkClick r:id="rId4" tooltip="Site urgenceopticien.fr (nouvelle fenêtre)"/>
              </a:rPr>
              <a:t>urgenceopticien.fr</a:t>
            </a:r>
            <a:r>
              <a:rPr lang="fr-FR" sz="1700" u="sng" dirty="0" smtClean="0"/>
              <a:t> </a:t>
            </a:r>
            <a:r>
              <a:rPr lang="fr-FR" sz="1700" dirty="0" smtClean="0">
                <a:solidFill>
                  <a:schemeClr val="tx1"/>
                </a:solidFill>
              </a:rPr>
              <a:t>uniquement pour les urgences telles que perte, casse des lunettes, matériel inadapté…</a:t>
            </a:r>
            <a:endParaRPr lang="fr-FR" sz="1700" dirty="0"/>
          </a:p>
        </p:txBody>
      </p:sp>
      <p:pic>
        <p:nvPicPr>
          <p:cNvPr id="3"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88229" y="3783369"/>
            <a:ext cx="1023938" cy="7953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96679" y="5229200"/>
            <a:ext cx="1225103" cy="7069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8678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oneTexte 9"/>
          <p:cNvSpPr txBox="1"/>
          <p:nvPr/>
        </p:nvSpPr>
        <p:spPr>
          <a:xfrm>
            <a:off x="683568" y="1147966"/>
            <a:ext cx="8208912" cy="4739759"/>
          </a:xfrm>
          <a:prstGeom prst="rect">
            <a:avLst/>
          </a:prstGeom>
          <a:noFill/>
        </p:spPr>
        <p:txBody>
          <a:bodyPr wrap="square" rtlCol="0">
            <a:spAutoFit/>
          </a:bodyPr>
          <a:lstStyle>
            <a:defPPr>
              <a:defRPr lang="fr-FR"/>
            </a:defPPr>
            <a:lvl1pPr algn="just">
              <a:defRPr>
                <a:solidFill>
                  <a:schemeClr val="tx1">
                    <a:lumMod val="75000"/>
                    <a:lumOff val="25000"/>
                  </a:schemeClr>
                </a:solidFill>
              </a:defRPr>
            </a:lvl1pPr>
          </a:lstStyle>
          <a:p>
            <a:pPr algn="ctr"/>
            <a:r>
              <a:rPr lang="fr-FR" dirty="0"/>
              <a:t>En cas de danger </a:t>
            </a:r>
            <a:r>
              <a:rPr lang="fr-FR" dirty="0" smtClean="0"/>
              <a:t>immédiat =&gt; 17 (Police </a:t>
            </a:r>
            <a:r>
              <a:rPr lang="fr-FR" dirty="0"/>
              <a:t>secours) </a:t>
            </a:r>
            <a:br>
              <a:rPr lang="fr-FR" dirty="0"/>
            </a:br>
            <a:endParaRPr lang="fr-FR" dirty="0"/>
          </a:p>
          <a:p>
            <a:r>
              <a:rPr lang="fr-FR" b="1" u="sng" dirty="0"/>
              <a:t>Pour les femmes</a:t>
            </a:r>
            <a:r>
              <a:rPr lang="fr-FR" b="1" dirty="0"/>
              <a:t> : </a:t>
            </a:r>
          </a:p>
          <a:p>
            <a:r>
              <a:rPr lang="fr-FR" dirty="0"/>
              <a:t> </a:t>
            </a:r>
          </a:p>
          <a:p>
            <a:pPr marL="285750" indent="-285750">
              <a:spcAft>
                <a:spcPts val="1200"/>
              </a:spcAft>
              <a:buClr>
                <a:schemeClr val="accent6">
                  <a:lumMod val="75000"/>
                </a:schemeClr>
              </a:buClr>
              <a:buFont typeface="Arial" panose="020B0604020202020204" pitchFamily="34" charset="0"/>
              <a:buChar char="•"/>
            </a:pPr>
            <a:r>
              <a:rPr lang="fr-FR" sz="1700" u="sng" dirty="0"/>
              <a:t>S</a:t>
            </a:r>
            <a:r>
              <a:rPr lang="fr-FR" sz="1700" u="sng" dirty="0" smtClean="0"/>
              <a:t>ur </a:t>
            </a:r>
            <a:r>
              <a:rPr lang="fr-FR" sz="1700" u="sng" dirty="0"/>
              <a:t>arretonslesviolences.gouv.fr</a:t>
            </a:r>
            <a:r>
              <a:rPr lang="fr-FR" sz="1700" dirty="0"/>
              <a:t> : Mise en place d’une plateforme </a:t>
            </a:r>
            <a:r>
              <a:rPr lang="fr-FR" sz="1700" dirty="0" smtClean="0"/>
              <a:t>pour dialoguer </a:t>
            </a:r>
            <a:r>
              <a:rPr lang="fr-FR" sz="1700" dirty="0"/>
              <a:t>avec des forces de l’ordre </a:t>
            </a:r>
            <a:r>
              <a:rPr lang="fr-FR" sz="1700" dirty="0" smtClean="0"/>
              <a:t>de </a:t>
            </a:r>
            <a:r>
              <a:rPr lang="fr-FR" sz="1700" dirty="0"/>
              <a:t>manière anonyme et sécurisée. </a:t>
            </a:r>
            <a:r>
              <a:rPr lang="fr-FR" sz="1700" dirty="0" smtClean="0"/>
              <a:t>Active </a:t>
            </a:r>
            <a:r>
              <a:rPr lang="fr-FR" sz="1700" dirty="0"/>
              <a:t>24 h/24, 7 </a:t>
            </a:r>
            <a:r>
              <a:rPr lang="fr-FR" sz="1700" dirty="0" smtClean="0"/>
              <a:t>j/7</a:t>
            </a:r>
          </a:p>
          <a:p>
            <a:pPr marL="285750" lvl="0" indent="-285750">
              <a:spcAft>
                <a:spcPts val="1200"/>
              </a:spcAft>
              <a:buClr>
                <a:schemeClr val="accent6">
                  <a:lumMod val="75000"/>
                </a:schemeClr>
              </a:buClr>
              <a:buFont typeface="Arial" panose="020B0604020202020204" pitchFamily="34" charset="0"/>
              <a:buChar char="•"/>
            </a:pPr>
            <a:r>
              <a:rPr lang="fr-FR" sz="1700" u="sng" dirty="0" smtClean="0"/>
              <a:t>Le </a:t>
            </a:r>
            <a:r>
              <a:rPr lang="fr-FR" sz="1700" u="sng" dirty="0"/>
              <a:t>3919 - Violences Femmes Info</a:t>
            </a:r>
            <a:r>
              <a:rPr lang="fr-FR" sz="1700" dirty="0"/>
              <a:t> </a:t>
            </a:r>
            <a:r>
              <a:rPr lang="fr-FR" sz="1700" dirty="0" smtClean="0"/>
              <a:t>Accessible </a:t>
            </a:r>
            <a:r>
              <a:rPr lang="fr-FR" sz="1700" dirty="0"/>
              <a:t>de 9h à 19h du lundi au samedi.</a:t>
            </a:r>
          </a:p>
          <a:p>
            <a:pPr marL="285750" lvl="0" indent="-285750">
              <a:spcAft>
                <a:spcPts val="1200"/>
              </a:spcAft>
              <a:buClr>
                <a:schemeClr val="accent6">
                  <a:lumMod val="75000"/>
                </a:schemeClr>
              </a:buClr>
              <a:buFont typeface="Arial" panose="020B0604020202020204" pitchFamily="34" charset="0"/>
              <a:buChar char="•"/>
            </a:pPr>
            <a:r>
              <a:rPr lang="fr-FR" sz="1700" u="sng" dirty="0"/>
              <a:t>Le 114 : </a:t>
            </a:r>
            <a:r>
              <a:rPr lang="fr-FR" sz="1700" u="sng" dirty="0" smtClean="0"/>
              <a:t>Numéro </a:t>
            </a:r>
            <a:r>
              <a:rPr lang="fr-FR" sz="1700" u="sng" dirty="0"/>
              <a:t>à contacter par SMS </a:t>
            </a:r>
            <a:r>
              <a:rPr lang="fr-FR" sz="1700" dirty="0" smtClean="0"/>
              <a:t> </a:t>
            </a:r>
            <a:r>
              <a:rPr lang="fr-FR" sz="1700" dirty="0"/>
              <a:t>faire intervenir rapidement, et en toute discrétion,  les forces de sécurité.</a:t>
            </a:r>
          </a:p>
          <a:p>
            <a:r>
              <a:rPr lang="fr-FR" dirty="0"/>
              <a:t> </a:t>
            </a:r>
          </a:p>
          <a:p>
            <a:r>
              <a:rPr lang="fr-FR" b="1" u="sng" dirty="0"/>
              <a:t>Pour les enfants : </a:t>
            </a:r>
            <a:endParaRPr lang="fr-FR" b="1" dirty="0"/>
          </a:p>
          <a:p>
            <a:r>
              <a:rPr lang="fr-FR" dirty="0"/>
              <a:t> </a:t>
            </a:r>
          </a:p>
          <a:p>
            <a:pPr marL="285750" lvl="0" indent="-285750">
              <a:spcAft>
                <a:spcPts val="1200"/>
              </a:spcAft>
              <a:buClr>
                <a:schemeClr val="accent6">
                  <a:lumMod val="75000"/>
                </a:schemeClr>
              </a:buClr>
              <a:buFont typeface="Arial" panose="020B0604020202020204" pitchFamily="34" charset="0"/>
              <a:buChar char="•"/>
            </a:pPr>
            <a:r>
              <a:rPr lang="fr-FR" sz="1700" u="sng" dirty="0"/>
              <a:t>Le 119 :</a:t>
            </a:r>
            <a:r>
              <a:rPr lang="fr-FR" sz="1700" dirty="0"/>
              <a:t> </a:t>
            </a:r>
            <a:r>
              <a:rPr lang="fr-FR" sz="1700" dirty="0" smtClean="0"/>
              <a:t>Appel </a:t>
            </a:r>
            <a:r>
              <a:rPr lang="fr-FR" sz="1700" dirty="0"/>
              <a:t>gratuit - 24h/24 et 7j/7 – et dont l’appel n’apparaît pas sur la facture </a:t>
            </a:r>
            <a:endParaRPr lang="fr-FR" sz="1700" dirty="0" smtClean="0"/>
          </a:p>
          <a:p>
            <a:pPr marL="285750" lvl="0" indent="-285750">
              <a:spcAft>
                <a:spcPts val="1200"/>
              </a:spcAft>
              <a:buClr>
                <a:schemeClr val="accent6">
                  <a:lumMod val="75000"/>
                </a:schemeClr>
              </a:buClr>
              <a:buFont typeface="Arial" panose="020B0604020202020204" pitchFamily="34" charset="0"/>
              <a:buChar char="•"/>
            </a:pPr>
            <a:r>
              <a:rPr lang="fr-FR" sz="1700" u="sng" dirty="0"/>
              <a:t>Le 114 : </a:t>
            </a:r>
            <a:r>
              <a:rPr lang="fr-FR" sz="1700" u="sng" dirty="0" smtClean="0"/>
              <a:t>Numéro </a:t>
            </a:r>
            <a:r>
              <a:rPr lang="fr-FR" sz="1700" u="sng" dirty="0"/>
              <a:t>à contacter par SMS </a:t>
            </a:r>
            <a:r>
              <a:rPr lang="fr-FR" sz="1700" dirty="0"/>
              <a:t> faire intervenir rapidement, et en toute discrétion,  les forces de sécurité </a:t>
            </a:r>
          </a:p>
        </p:txBody>
      </p:sp>
      <p:sp>
        <p:nvSpPr>
          <p:cNvPr id="2" name="Titre 1"/>
          <p:cNvSpPr>
            <a:spLocks noGrp="1"/>
          </p:cNvSpPr>
          <p:nvPr>
            <p:ph type="title"/>
          </p:nvPr>
        </p:nvSpPr>
        <p:spPr>
          <a:xfrm>
            <a:off x="806896" y="46802"/>
            <a:ext cx="8229600" cy="706090"/>
          </a:xfrm>
        </p:spPr>
        <p:txBody>
          <a:bodyPr/>
          <a:lstStyle/>
          <a:p>
            <a:r>
              <a:rPr lang="fr-FR" dirty="0" smtClean="0"/>
              <a:t>La gestion des violences intrafamiliales</a:t>
            </a:r>
            <a:endParaRPr lang="fr-FR" dirty="0">
              <a:solidFill>
                <a:schemeClr val="tx1">
                  <a:lumMod val="75000"/>
                  <a:lumOff val="25000"/>
                </a:schemeClr>
              </a:solidFill>
            </a:endParaRPr>
          </a:p>
        </p:txBody>
      </p:sp>
      <p:sp>
        <p:nvSpPr>
          <p:cNvPr id="8" name="Espace réservé du numéro de diapositive 4"/>
          <p:cNvSpPr>
            <a:spLocks noGrp="1"/>
          </p:cNvSpPr>
          <p:nvPr>
            <p:ph type="sldNum" sz="quarter" idx="12"/>
          </p:nvPr>
        </p:nvSpPr>
        <p:spPr>
          <a:xfrm>
            <a:off x="6676837" y="6368613"/>
            <a:ext cx="981472" cy="365125"/>
          </a:xfrm>
        </p:spPr>
        <p:txBody>
          <a:bodyPr/>
          <a:lstStyle/>
          <a:p>
            <a:fld id="{9666F9E8-16D1-4D82-941D-D24C9BAC6F29}" type="slidenum">
              <a:rPr lang="fr-FR" smtClean="0"/>
              <a:pPr/>
              <a:t>12</a:t>
            </a:fld>
            <a:endParaRPr lang="fr-FR" dirty="0"/>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2404" y="2758250"/>
            <a:ext cx="524393" cy="5267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8264" y="767389"/>
            <a:ext cx="1324676" cy="1132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6579" y="3417852"/>
            <a:ext cx="493977" cy="5215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7611" y="5283673"/>
            <a:ext cx="493977" cy="5215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24570" y="2204864"/>
            <a:ext cx="440060" cy="4426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0237" y="4722279"/>
            <a:ext cx="524393" cy="5267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56017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2"/>
          </p:nvPr>
        </p:nvSpPr>
        <p:spPr/>
        <p:txBody>
          <a:bodyPr/>
          <a:lstStyle/>
          <a:p>
            <a:fld id="{9666F9E8-16D1-4D82-941D-D24C9BAC6F29}" type="slidenum">
              <a:rPr lang="fr-FR" smtClean="0"/>
              <a:pPr/>
              <a:t>2</a:t>
            </a:fld>
            <a:endParaRPr lang="fr-FR" dirty="0"/>
          </a:p>
        </p:txBody>
      </p:sp>
      <p:sp>
        <p:nvSpPr>
          <p:cNvPr id="6" name="Sous-titre 2"/>
          <p:cNvSpPr txBox="1">
            <a:spLocks/>
          </p:cNvSpPr>
          <p:nvPr/>
        </p:nvSpPr>
        <p:spPr>
          <a:xfrm>
            <a:off x="1547664" y="2060848"/>
            <a:ext cx="5904656" cy="2592288"/>
          </a:xfrm>
          <a:prstGeom prst="rect">
            <a:avLst/>
          </a:prstGeom>
        </p:spPr>
        <p:txBody>
          <a:bodyPr vert="horz" lIns="91440" tIns="45720" rIns="91440" bIns="45720" rtlCol="0">
            <a:normAutofit fontScale="62500" lnSpcReduction="20000"/>
          </a:bodyPr>
          <a:lstStyle>
            <a:lvl1pPr marL="342900" indent="-342900" algn="l" defTabSz="914400" rtl="0" eaLnBrk="1" latinLnBrk="0" hangingPunct="1">
              <a:spcBef>
                <a:spcPct val="20000"/>
              </a:spcBef>
              <a:buClr>
                <a:schemeClr val="accent6">
                  <a:lumMod val="75000"/>
                </a:schemeClr>
              </a:buClr>
              <a:buFont typeface="Wingdings" panose="05000000000000000000" pitchFamily="2" charset="2"/>
              <a:buChar char="q"/>
              <a:defRPr sz="2400" kern="1200">
                <a:solidFill>
                  <a:schemeClr val="tx1">
                    <a:lumMod val="75000"/>
                    <a:lumOff val="25000"/>
                  </a:schemeClr>
                </a:solidFill>
                <a:latin typeface="+mj-lt"/>
                <a:ea typeface="+mn-ea"/>
                <a:cs typeface="+mn-cs"/>
              </a:defRPr>
            </a:lvl1pPr>
            <a:lvl2pPr marL="742950" indent="-285750" algn="l" defTabSz="914400" rtl="0" eaLnBrk="1" latinLnBrk="0" hangingPunct="1">
              <a:spcBef>
                <a:spcPct val="20000"/>
              </a:spcBef>
              <a:buClr>
                <a:schemeClr val="accent6">
                  <a:lumMod val="75000"/>
                </a:schemeClr>
              </a:buClr>
              <a:buFont typeface="Wingdings 3" panose="05040102010807070707" pitchFamily="18" charset="2"/>
              <a:buChar char=""/>
              <a:defRPr sz="2000" kern="1200">
                <a:solidFill>
                  <a:schemeClr val="tx1">
                    <a:lumMod val="75000"/>
                    <a:lumOff val="25000"/>
                  </a:schemeClr>
                </a:solidFill>
                <a:latin typeface="+mj-lt"/>
                <a:ea typeface="+mn-ea"/>
                <a:cs typeface="+mn-cs"/>
              </a:defRPr>
            </a:lvl2pPr>
            <a:lvl3pPr marL="1143000" indent="-228600" algn="l" defTabSz="914400" rtl="0" eaLnBrk="1" latinLnBrk="0" hangingPunct="1">
              <a:spcBef>
                <a:spcPct val="20000"/>
              </a:spcBef>
              <a:buClr>
                <a:schemeClr val="accent6">
                  <a:lumMod val="75000"/>
                </a:schemeClr>
              </a:buClr>
              <a:buFont typeface="Arial" panose="020B0604020202020204" pitchFamily="34" charset="0"/>
              <a:buChar char="•"/>
              <a:defRPr sz="1800" kern="1200">
                <a:solidFill>
                  <a:schemeClr val="tx1">
                    <a:lumMod val="75000"/>
                    <a:lumOff val="25000"/>
                  </a:schemeClr>
                </a:solidFill>
                <a:latin typeface="+mj-lt"/>
                <a:ea typeface="+mn-ea"/>
                <a:cs typeface="+mn-cs"/>
              </a:defRPr>
            </a:lvl3pPr>
            <a:lvl4pPr marL="1600200" indent="-228600" algn="l" defTabSz="914400" rtl="0" eaLnBrk="1" latinLnBrk="0" hangingPunct="1">
              <a:spcBef>
                <a:spcPct val="20000"/>
              </a:spcBef>
              <a:buClr>
                <a:schemeClr val="accent6">
                  <a:lumMod val="75000"/>
                </a:schemeClr>
              </a:buClr>
              <a:buFont typeface="Arial" panose="020B0604020202020204" pitchFamily="34" charset="0"/>
              <a:buChar char="–"/>
              <a:defRPr sz="1600" kern="1200">
                <a:solidFill>
                  <a:schemeClr val="tx1">
                    <a:lumMod val="75000"/>
                    <a:lumOff val="25000"/>
                  </a:schemeClr>
                </a:solidFill>
                <a:latin typeface="+mj-lt"/>
                <a:ea typeface="+mn-ea"/>
                <a:cs typeface="+mn-cs"/>
              </a:defRPr>
            </a:lvl4pPr>
            <a:lvl5pPr marL="2057400" indent="-228600" algn="l" defTabSz="914400" rtl="0" eaLnBrk="1" latinLnBrk="0" hangingPunct="1">
              <a:spcBef>
                <a:spcPct val="20000"/>
              </a:spcBef>
              <a:buClr>
                <a:schemeClr val="accent6">
                  <a:lumMod val="75000"/>
                </a:schemeClr>
              </a:buClr>
              <a:buFont typeface="Arial" panose="020B0604020202020204" pitchFamily="34" charset="0"/>
              <a:buChar char="»"/>
              <a:defRPr sz="1400" kern="1200">
                <a:solidFill>
                  <a:schemeClr val="tx1">
                    <a:lumMod val="75000"/>
                    <a:lumOff val="25000"/>
                  </a:schemeClr>
                </a:solidFill>
                <a:latin typeface="+mj-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71500" indent="-571500">
              <a:lnSpc>
                <a:spcPct val="150000"/>
              </a:lnSpc>
            </a:pPr>
            <a:r>
              <a:rPr lang="fr-FR" sz="2800" dirty="0" smtClean="0"/>
              <a:t>Affiliation, ouverture de droits de base, ALD</a:t>
            </a:r>
          </a:p>
          <a:p>
            <a:pPr marL="571500" indent="-571500">
              <a:lnSpc>
                <a:spcPct val="150000"/>
              </a:lnSpc>
            </a:pPr>
            <a:r>
              <a:rPr lang="fr-FR" sz="2800" dirty="0" smtClean="0"/>
              <a:t>Complémentaire santé solidaire</a:t>
            </a:r>
          </a:p>
          <a:p>
            <a:pPr marL="571500" indent="-571500">
              <a:lnSpc>
                <a:spcPct val="150000"/>
              </a:lnSpc>
            </a:pPr>
            <a:r>
              <a:rPr lang="fr-FR" sz="2800" dirty="0" smtClean="0"/>
              <a:t>AME et soins urgents</a:t>
            </a:r>
          </a:p>
          <a:p>
            <a:pPr marL="571500" indent="-571500">
              <a:lnSpc>
                <a:spcPct val="150000"/>
              </a:lnSpc>
            </a:pPr>
            <a:r>
              <a:rPr lang="fr-FR" sz="2800" dirty="0" smtClean="0"/>
              <a:t>Autres</a:t>
            </a:r>
          </a:p>
          <a:p>
            <a:pPr marL="571500" indent="-571500">
              <a:lnSpc>
                <a:spcPct val="150000"/>
              </a:lnSpc>
            </a:pPr>
            <a:r>
              <a:rPr lang="fr-FR" sz="2800" dirty="0" smtClean="0"/>
              <a:t>Accès aux soins</a:t>
            </a:r>
          </a:p>
          <a:p>
            <a:pPr marL="571500" indent="-571500">
              <a:lnSpc>
                <a:spcPct val="150000"/>
              </a:lnSpc>
            </a:pPr>
            <a:r>
              <a:rPr lang="fr-FR" sz="2800" dirty="0" smtClean="0"/>
              <a:t>https://declare.ameli.fr</a:t>
            </a:r>
          </a:p>
          <a:p>
            <a:pPr marL="571500" indent="-571500">
              <a:lnSpc>
                <a:spcPct val="150000"/>
              </a:lnSpc>
              <a:buFont typeface="+mj-lt"/>
              <a:buAutoNum type="romanUcPeriod"/>
            </a:pPr>
            <a:endParaRPr lang="fr-FR" sz="2800" dirty="0" smtClean="0"/>
          </a:p>
          <a:p>
            <a:pPr marL="571500" indent="-571500">
              <a:buFont typeface="+mj-lt"/>
              <a:buAutoNum type="romanUcPeriod"/>
            </a:pPr>
            <a:endParaRPr lang="fr-FR" dirty="0"/>
          </a:p>
        </p:txBody>
      </p:sp>
    </p:spTree>
    <p:extLst>
      <p:ext uri="{BB962C8B-B14F-4D97-AF65-F5344CB8AC3E}">
        <p14:creationId xmlns:p14="http://schemas.microsoft.com/office/powerpoint/2010/main" val="39573000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06896" y="46802"/>
            <a:ext cx="8229600" cy="706090"/>
          </a:xfrm>
        </p:spPr>
        <p:txBody>
          <a:bodyPr/>
          <a:lstStyle/>
          <a:p>
            <a:r>
              <a:rPr lang="fr-FR" dirty="0" smtClean="0">
                <a:solidFill>
                  <a:schemeClr val="tx1">
                    <a:lumMod val="75000"/>
                    <a:lumOff val="25000"/>
                  </a:schemeClr>
                </a:solidFill>
              </a:rPr>
              <a:t>Affiliation, ouverture de droits, ALD</a:t>
            </a:r>
            <a:endParaRPr lang="fr-FR" dirty="0">
              <a:solidFill>
                <a:schemeClr val="tx1">
                  <a:lumMod val="75000"/>
                  <a:lumOff val="25000"/>
                </a:schemeClr>
              </a:solidFill>
            </a:endParaRPr>
          </a:p>
        </p:txBody>
      </p:sp>
      <p:sp>
        <p:nvSpPr>
          <p:cNvPr id="3" name="ZoneTexte 2"/>
          <p:cNvSpPr txBox="1"/>
          <p:nvPr/>
        </p:nvSpPr>
        <p:spPr>
          <a:xfrm>
            <a:off x="251520" y="2152015"/>
            <a:ext cx="8568952" cy="4462760"/>
          </a:xfrm>
          <a:prstGeom prst="rect">
            <a:avLst/>
          </a:prstGeom>
          <a:noFill/>
        </p:spPr>
        <p:txBody>
          <a:bodyPr wrap="square" rtlCol="0">
            <a:spAutoFit/>
          </a:bodyPr>
          <a:lstStyle/>
          <a:p>
            <a:r>
              <a:rPr lang="fr-FR" sz="1600" dirty="0" smtClean="0">
                <a:solidFill>
                  <a:schemeClr val="tx1">
                    <a:lumMod val="75000"/>
                    <a:lumOff val="25000"/>
                  </a:schemeClr>
                </a:solidFill>
              </a:rPr>
              <a:t>Traitement prioritaire des dossiers relatifs :</a:t>
            </a:r>
          </a:p>
          <a:p>
            <a:endParaRPr lang="fr-FR" sz="1600" dirty="0" smtClean="0">
              <a:solidFill>
                <a:schemeClr val="tx1">
                  <a:lumMod val="75000"/>
                  <a:lumOff val="25000"/>
                </a:schemeClr>
              </a:solidFill>
            </a:endParaRPr>
          </a:p>
          <a:p>
            <a:pPr marL="285750" indent="-285750">
              <a:buFont typeface="Arial" panose="020B0604020202020204" pitchFamily="34" charset="0"/>
              <a:buChar char="•"/>
            </a:pPr>
            <a:r>
              <a:rPr lang="fr-FR" sz="1600" b="1" dirty="0" smtClean="0">
                <a:solidFill>
                  <a:schemeClr val="tx1">
                    <a:lumMod val="75000"/>
                    <a:lumOff val="25000"/>
                  </a:schemeClr>
                </a:solidFill>
              </a:rPr>
              <a:t>À l’affiliation </a:t>
            </a:r>
            <a:r>
              <a:rPr lang="fr-FR" sz="1600" dirty="0" smtClean="0">
                <a:solidFill>
                  <a:schemeClr val="tx1">
                    <a:lumMod val="75000"/>
                    <a:lumOff val="25000"/>
                  </a:schemeClr>
                </a:solidFill>
              </a:rPr>
              <a:t>: </a:t>
            </a:r>
          </a:p>
          <a:p>
            <a:pPr marL="285750" indent="-285750">
              <a:buFont typeface="Arial" panose="020B0604020202020204" pitchFamily="34" charset="0"/>
              <a:buChar char="•"/>
            </a:pPr>
            <a:endParaRPr lang="fr-FR" sz="1600" dirty="0" smtClean="0">
              <a:solidFill>
                <a:schemeClr val="tx1">
                  <a:lumMod val="75000"/>
                  <a:lumOff val="25000"/>
                </a:schemeClr>
              </a:solidFill>
            </a:endParaRPr>
          </a:p>
          <a:p>
            <a:pPr marL="742950" lvl="1" indent="-285750">
              <a:buFont typeface="Arial" panose="020B0604020202020204" pitchFamily="34" charset="0"/>
              <a:buChar char="•"/>
            </a:pPr>
            <a:r>
              <a:rPr lang="fr-FR" sz="1600" dirty="0" smtClean="0">
                <a:solidFill>
                  <a:schemeClr val="tx1">
                    <a:lumMod val="75000"/>
                    <a:lumOff val="25000"/>
                  </a:schemeClr>
                </a:solidFill>
              </a:rPr>
              <a:t>Ouverture des droits de base (PUMA )</a:t>
            </a:r>
          </a:p>
          <a:p>
            <a:pPr marL="742950" lvl="1" indent="-285750">
              <a:buFont typeface="Arial" panose="020B0604020202020204" pitchFamily="34" charset="0"/>
              <a:buChar char="•"/>
            </a:pPr>
            <a:r>
              <a:rPr lang="fr-FR" sz="1600" dirty="0" smtClean="0">
                <a:solidFill>
                  <a:schemeClr val="tx1">
                    <a:lumMod val="75000"/>
                    <a:lumOff val="25000"/>
                  </a:schemeClr>
                </a:solidFill>
              </a:rPr>
              <a:t>Les </a:t>
            </a:r>
            <a:r>
              <a:rPr lang="fr-FR" sz="1600" dirty="0">
                <a:solidFill>
                  <a:schemeClr val="tx1">
                    <a:lumMod val="75000"/>
                    <a:lumOff val="25000"/>
                  </a:schemeClr>
                </a:solidFill>
              </a:rPr>
              <a:t>demandes de création d’enfants mineurs </a:t>
            </a:r>
            <a:endParaRPr lang="fr-FR" sz="1600" dirty="0" smtClean="0">
              <a:solidFill>
                <a:schemeClr val="tx1">
                  <a:lumMod val="75000"/>
                  <a:lumOff val="25000"/>
                </a:schemeClr>
              </a:solidFill>
            </a:endParaRPr>
          </a:p>
          <a:p>
            <a:pPr marL="742950" lvl="1" indent="-285750">
              <a:buFont typeface="Arial" panose="020B0604020202020204" pitchFamily="34" charset="0"/>
              <a:buChar char="•"/>
            </a:pPr>
            <a:r>
              <a:rPr lang="fr-FR" sz="1600" dirty="0" smtClean="0">
                <a:solidFill>
                  <a:schemeClr val="tx1">
                    <a:lumMod val="75000"/>
                    <a:lumOff val="25000"/>
                  </a:schemeClr>
                </a:solidFill>
              </a:rPr>
              <a:t>L’enregistrement </a:t>
            </a:r>
            <a:r>
              <a:rPr lang="fr-FR" sz="1600" dirty="0">
                <a:solidFill>
                  <a:schemeClr val="tx1">
                    <a:lumMod val="75000"/>
                    <a:lumOff val="25000"/>
                  </a:schemeClr>
                </a:solidFill>
              </a:rPr>
              <a:t>des coordonnées bancaires (créations et mises à jour </a:t>
            </a:r>
            <a:r>
              <a:rPr lang="fr-FR" sz="1600" dirty="0" smtClean="0">
                <a:solidFill>
                  <a:schemeClr val="tx1">
                    <a:lumMod val="75000"/>
                    <a:lumOff val="25000"/>
                  </a:schemeClr>
                </a:solidFill>
              </a:rPr>
              <a:t>)</a:t>
            </a:r>
          </a:p>
          <a:p>
            <a:pPr marL="742950" lvl="1" indent="-285750">
              <a:buFont typeface="Arial" panose="020B0604020202020204" pitchFamily="34" charset="0"/>
              <a:buChar char="•"/>
            </a:pPr>
            <a:r>
              <a:rPr lang="fr-FR" sz="1600" dirty="0" smtClean="0">
                <a:solidFill>
                  <a:schemeClr val="tx1">
                    <a:lumMod val="75000"/>
                    <a:lumOff val="25000"/>
                  </a:schemeClr>
                </a:solidFill>
              </a:rPr>
              <a:t>Changement d’un régime à un autre</a:t>
            </a:r>
          </a:p>
          <a:p>
            <a:pPr lvl="1"/>
            <a:endParaRPr lang="fr-FR" sz="1600" dirty="0" smtClean="0">
              <a:solidFill>
                <a:schemeClr val="tx1">
                  <a:lumMod val="75000"/>
                  <a:lumOff val="25000"/>
                </a:schemeClr>
              </a:solidFill>
            </a:endParaRPr>
          </a:p>
          <a:p>
            <a:pPr lvl="1"/>
            <a:endParaRPr lang="fr-FR" sz="1600" dirty="0" smtClean="0">
              <a:solidFill>
                <a:schemeClr val="tx1">
                  <a:lumMod val="75000"/>
                  <a:lumOff val="25000"/>
                </a:schemeClr>
              </a:solidFill>
            </a:endParaRPr>
          </a:p>
          <a:p>
            <a:pPr lvl="1"/>
            <a:endParaRPr lang="fr-FR" sz="1600" dirty="0">
              <a:solidFill>
                <a:schemeClr val="tx1">
                  <a:lumMod val="75000"/>
                  <a:lumOff val="25000"/>
                </a:schemeClr>
              </a:solidFill>
            </a:endParaRPr>
          </a:p>
          <a:p>
            <a:pPr lvl="1"/>
            <a:endParaRPr lang="fr-FR" sz="1600" dirty="0" smtClean="0">
              <a:solidFill>
                <a:schemeClr val="tx1">
                  <a:lumMod val="75000"/>
                  <a:lumOff val="25000"/>
                </a:schemeClr>
              </a:solidFill>
            </a:endParaRPr>
          </a:p>
          <a:p>
            <a:pPr lvl="1"/>
            <a:endParaRPr lang="fr-FR" sz="1600" dirty="0">
              <a:solidFill>
                <a:schemeClr val="tx1">
                  <a:lumMod val="75000"/>
                  <a:lumOff val="25000"/>
                </a:schemeClr>
              </a:solidFill>
            </a:endParaRPr>
          </a:p>
          <a:p>
            <a:pPr lvl="1"/>
            <a:endParaRPr lang="fr-FR" sz="1600" dirty="0">
              <a:solidFill>
                <a:schemeClr val="tx1">
                  <a:lumMod val="75000"/>
                  <a:lumOff val="25000"/>
                </a:schemeClr>
              </a:solidFill>
            </a:endParaRPr>
          </a:p>
          <a:p>
            <a:pPr marL="285750" indent="-285750">
              <a:buFont typeface="Arial" panose="020B0604020202020204" pitchFamily="34" charset="0"/>
              <a:buChar char="•"/>
            </a:pPr>
            <a:r>
              <a:rPr lang="fr-FR" sz="1600" b="1" dirty="0" smtClean="0">
                <a:solidFill>
                  <a:schemeClr val="tx1">
                    <a:lumMod val="75000"/>
                    <a:lumOff val="25000"/>
                  </a:schemeClr>
                </a:solidFill>
              </a:rPr>
              <a:t>Au maintien </a:t>
            </a:r>
            <a:r>
              <a:rPr lang="fr-FR" sz="1600" b="1" dirty="0">
                <a:solidFill>
                  <a:schemeClr val="tx1">
                    <a:lumMod val="75000"/>
                    <a:lumOff val="25000"/>
                  </a:schemeClr>
                </a:solidFill>
              </a:rPr>
              <a:t>des droits ALD </a:t>
            </a:r>
            <a:r>
              <a:rPr lang="fr-FR" sz="1600" dirty="0">
                <a:solidFill>
                  <a:schemeClr val="tx1">
                    <a:lumMod val="75000"/>
                    <a:lumOff val="25000"/>
                  </a:schemeClr>
                </a:solidFill>
              </a:rPr>
              <a:t>: </a:t>
            </a:r>
            <a:r>
              <a:rPr lang="fr-FR" sz="1600" dirty="0" smtClean="0">
                <a:solidFill>
                  <a:schemeClr val="tx1">
                    <a:lumMod val="75000"/>
                    <a:lumOff val="25000"/>
                  </a:schemeClr>
                </a:solidFill>
              </a:rPr>
              <a:t> prolongation des droits pendant la période de confinement.</a:t>
            </a:r>
            <a:endParaRPr lang="fr-FR" sz="1600" dirty="0">
              <a:solidFill>
                <a:schemeClr val="tx1">
                  <a:lumMod val="75000"/>
                  <a:lumOff val="25000"/>
                </a:schemeClr>
              </a:solidFill>
            </a:endParaRPr>
          </a:p>
          <a:p>
            <a:pPr marL="742950" lvl="1" indent="-285750">
              <a:buFont typeface="Arial" panose="020B0604020202020204" pitchFamily="34" charset="0"/>
              <a:buChar char="•"/>
            </a:pPr>
            <a:endParaRPr lang="fr-FR" sz="1600" dirty="0" smtClean="0">
              <a:solidFill>
                <a:schemeClr val="tx1">
                  <a:lumMod val="75000"/>
                  <a:lumOff val="25000"/>
                </a:schemeClr>
              </a:solidFill>
            </a:endParaRPr>
          </a:p>
          <a:p>
            <a:pPr lvl="3"/>
            <a:r>
              <a:rPr lang="fr-FR" sz="1600" dirty="0" smtClean="0"/>
              <a:t>* </a:t>
            </a:r>
            <a:r>
              <a:rPr lang="fr-FR" sz="1200" i="1" dirty="0" smtClean="0"/>
              <a:t>Visas de long séjour, titres de séjour (à l’exception des titres délivrés au personnel diplomatique et consulaire), autorisation provisoire de séjour, attestation de demande d’asile, récépissé de demande de titre de séjour.</a:t>
            </a:r>
            <a:endParaRPr lang="fr-FR" sz="1200" i="1" dirty="0"/>
          </a:p>
        </p:txBody>
      </p:sp>
      <p:sp>
        <p:nvSpPr>
          <p:cNvPr id="8" name="Espace réservé du numéro de diapositive 4"/>
          <p:cNvSpPr>
            <a:spLocks noGrp="1"/>
          </p:cNvSpPr>
          <p:nvPr>
            <p:ph type="sldNum" sz="quarter" idx="12"/>
          </p:nvPr>
        </p:nvSpPr>
        <p:spPr>
          <a:xfrm>
            <a:off x="6676837" y="6368613"/>
            <a:ext cx="981472" cy="365125"/>
          </a:xfrm>
        </p:spPr>
        <p:txBody>
          <a:bodyPr/>
          <a:lstStyle/>
          <a:p>
            <a:fld id="{9666F9E8-16D1-4D82-941D-D24C9BAC6F29}" type="slidenum">
              <a:rPr lang="fr-FR" smtClean="0"/>
              <a:pPr/>
              <a:t>3</a:t>
            </a:fld>
            <a:endParaRPr lang="fr-FR" dirty="0"/>
          </a:p>
        </p:txBody>
      </p:sp>
      <p:sp>
        <p:nvSpPr>
          <p:cNvPr id="4" name="Bulle ronde 3"/>
          <p:cNvSpPr/>
          <p:nvPr/>
        </p:nvSpPr>
        <p:spPr>
          <a:xfrm>
            <a:off x="3779912" y="620688"/>
            <a:ext cx="4824536" cy="2448272"/>
          </a:xfrm>
          <a:prstGeom prst="wedgeEllipseCallout">
            <a:avLst>
              <a:gd name="adj1" fmla="val -25304"/>
              <a:gd name="adj2" fmla="val 59705"/>
            </a:avLst>
          </a:prstGeom>
          <a:solidFill>
            <a:schemeClr val="accent6">
              <a:lumMod val="75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dirty="0" smtClean="0"/>
              <a:t>Les français de retour de l’étranger entre </a:t>
            </a:r>
            <a:r>
              <a:rPr lang="fr-FR" dirty="0"/>
              <a:t>le 1</a:t>
            </a:r>
            <a:r>
              <a:rPr lang="fr-FR" baseline="30000" dirty="0"/>
              <a:t>er</a:t>
            </a:r>
            <a:r>
              <a:rPr lang="fr-FR" dirty="0"/>
              <a:t> mars et le 1</a:t>
            </a:r>
            <a:r>
              <a:rPr lang="fr-FR" baseline="30000" dirty="0"/>
              <a:t>er</a:t>
            </a:r>
            <a:r>
              <a:rPr lang="fr-FR" dirty="0"/>
              <a:t> </a:t>
            </a:r>
            <a:r>
              <a:rPr lang="fr-FR" dirty="0" smtClean="0"/>
              <a:t>juin bénéficient de la  Protection Universelle maladie dès leur arrivée sur le territoire (pas de délai </a:t>
            </a:r>
            <a:r>
              <a:rPr lang="fr-FR" dirty="0"/>
              <a:t>de carence de trois mois de </a:t>
            </a:r>
            <a:r>
              <a:rPr lang="fr-FR" dirty="0" smtClean="0"/>
              <a:t>résidence).</a:t>
            </a:r>
            <a:endParaRPr lang="fr-FR" dirty="0"/>
          </a:p>
        </p:txBody>
      </p:sp>
      <p:sp>
        <p:nvSpPr>
          <p:cNvPr id="5" name="Bulle ronde 4"/>
          <p:cNvSpPr/>
          <p:nvPr/>
        </p:nvSpPr>
        <p:spPr>
          <a:xfrm>
            <a:off x="5338405" y="3931022"/>
            <a:ext cx="3626083" cy="1586210"/>
          </a:xfrm>
          <a:prstGeom prst="wedgeEllipseCallout">
            <a:avLst>
              <a:gd name="adj1" fmla="val -54149"/>
              <a:gd name="adj2" fmla="val -37242"/>
            </a:avLst>
          </a:prstGeom>
          <a:solidFill>
            <a:schemeClr val="accent6">
              <a:lumMod val="75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Les </a:t>
            </a:r>
            <a:r>
              <a:rPr lang="fr-FR" dirty="0" smtClean="0"/>
              <a:t>titres </a:t>
            </a:r>
            <a:r>
              <a:rPr lang="fr-FR" dirty="0"/>
              <a:t>de séjour arrivant à échéance à compter du 16 </a:t>
            </a:r>
            <a:r>
              <a:rPr lang="fr-FR" dirty="0" smtClean="0"/>
              <a:t>mars jusqu’au 15 mai </a:t>
            </a:r>
            <a:r>
              <a:rPr lang="fr-FR" dirty="0"/>
              <a:t>sont prolongés </a:t>
            </a:r>
            <a:r>
              <a:rPr lang="fr-FR" dirty="0" smtClean="0"/>
              <a:t>de 3 </a:t>
            </a:r>
            <a:r>
              <a:rPr lang="fr-FR" dirty="0"/>
              <a:t>mois*</a:t>
            </a:r>
          </a:p>
        </p:txBody>
      </p:sp>
    </p:spTree>
    <p:extLst>
      <p:ext uri="{BB962C8B-B14F-4D97-AF65-F5344CB8AC3E}">
        <p14:creationId xmlns:p14="http://schemas.microsoft.com/office/powerpoint/2010/main" val="9612761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06896" y="46802"/>
            <a:ext cx="8229600" cy="706090"/>
          </a:xfrm>
        </p:spPr>
        <p:txBody>
          <a:bodyPr/>
          <a:lstStyle/>
          <a:p>
            <a:r>
              <a:rPr lang="fr-FR" dirty="0" smtClean="0"/>
              <a:t>AME et Soins urgents</a:t>
            </a:r>
            <a:endParaRPr lang="fr-FR" dirty="0">
              <a:solidFill>
                <a:schemeClr val="tx1">
                  <a:lumMod val="75000"/>
                  <a:lumOff val="25000"/>
                </a:schemeClr>
              </a:solidFill>
            </a:endParaRPr>
          </a:p>
        </p:txBody>
      </p:sp>
      <p:sp>
        <p:nvSpPr>
          <p:cNvPr id="3" name="ZoneTexte 2"/>
          <p:cNvSpPr txBox="1"/>
          <p:nvPr/>
        </p:nvSpPr>
        <p:spPr>
          <a:xfrm>
            <a:off x="179512" y="841350"/>
            <a:ext cx="8964488" cy="5109091"/>
          </a:xfrm>
          <a:prstGeom prst="rect">
            <a:avLst/>
          </a:prstGeom>
          <a:noFill/>
        </p:spPr>
        <p:txBody>
          <a:bodyPr wrap="square" rtlCol="0">
            <a:spAutoFit/>
          </a:bodyPr>
          <a:lstStyle/>
          <a:p>
            <a:pPr algn="just"/>
            <a:r>
              <a:rPr lang="fr-FR" sz="1600" dirty="0" smtClean="0">
                <a:solidFill>
                  <a:schemeClr val="tx1">
                    <a:lumMod val="75000"/>
                    <a:lumOff val="25000"/>
                  </a:schemeClr>
                </a:solidFill>
              </a:rPr>
              <a:t>Modalités de traitement des demandes d’AME pendant la période d’ état d’urgence sanitaire:</a:t>
            </a:r>
            <a:endParaRPr lang="fr-FR" sz="1600" dirty="0">
              <a:solidFill>
                <a:schemeClr val="tx1">
                  <a:lumMod val="75000"/>
                  <a:lumOff val="25000"/>
                </a:schemeClr>
              </a:solidFill>
            </a:endParaRPr>
          </a:p>
          <a:p>
            <a:pPr marL="285750" indent="-285750" algn="just">
              <a:buFont typeface="Arial" panose="020B0604020202020204" pitchFamily="34" charset="0"/>
              <a:buChar char="•"/>
            </a:pPr>
            <a:endParaRPr lang="fr-FR" sz="1600" b="1" dirty="0" smtClean="0">
              <a:solidFill>
                <a:schemeClr val="tx1">
                  <a:lumMod val="75000"/>
                  <a:lumOff val="25000"/>
                </a:schemeClr>
              </a:solidFill>
            </a:endParaRPr>
          </a:p>
          <a:p>
            <a:pPr marL="285750" indent="-285750" algn="just">
              <a:buFont typeface="Arial" panose="020B0604020202020204" pitchFamily="34" charset="0"/>
              <a:buChar char="•"/>
            </a:pPr>
            <a:r>
              <a:rPr lang="fr-FR" sz="1600" b="1" dirty="0" smtClean="0">
                <a:solidFill>
                  <a:schemeClr val="tx1">
                    <a:lumMod val="75000"/>
                    <a:lumOff val="25000"/>
                  </a:schemeClr>
                </a:solidFill>
              </a:rPr>
              <a:t>Les nouvelles demandes d’AME se font par courrier. </a:t>
            </a:r>
            <a:endParaRPr lang="fr-FR" sz="1600" b="1" dirty="0">
              <a:solidFill>
                <a:schemeClr val="tx1">
                  <a:lumMod val="75000"/>
                  <a:lumOff val="25000"/>
                </a:schemeClr>
              </a:solidFill>
            </a:endParaRPr>
          </a:p>
          <a:p>
            <a:pPr algn="just"/>
            <a:endParaRPr lang="fr-FR" sz="1000" b="1" dirty="0" smtClean="0">
              <a:solidFill>
                <a:schemeClr val="tx1">
                  <a:lumMod val="75000"/>
                  <a:lumOff val="25000"/>
                </a:schemeClr>
              </a:solidFill>
            </a:endParaRPr>
          </a:p>
          <a:p>
            <a:pPr marL="285750" indent="-285750" algn="just">
              <a:buFont typeface="Arial" panose="020B0604020202020204" pitchFamily="34" charset="0"/>
              <a:buChar char="•"/>
            </a:pPr>
            <a:r>
              <a:rPr lang="fr-FR" sz="1600" b="1" dirty="0">
                <a:solidFill>
                  <a:schemeClr val="tx1">
                    <a:lumMod val="75000"/>
                    <a:lumOff val="25000"/>
                  </a:schemeClr>
                </a:solidFill>
              </a:rPr>
              <a:t>Si les droits AME d’un assuré expirent pendant la période </a:t>
            </a:r>
            <a:r>
              <a:rPr lang="fr-FR" sz="1600" b="1" dirty="0" smtClean="0">
                <a:solidFill>
                  <a:schemeClr val="tx1">
                    <a:lumMod val="75000"/>
                    <a:lumOff val="25000"/>
                  </a:schemeClr>
                </a:solidFill>
              </a:rPr>
              <a:t>allant du 12 mars au 31 juillet, </a:t>
            </a:r>
            <a:r>
              <a:rPr lang="fr-FR" sz="1600" b="1" dirty="0">
                <a:solidFill>
                  <a:schemeClr val="tx1">
                    <a:lumMod val="75000"/>
                    <a:lumOff val="25000"/>
                  </a:schemeClr>
                </a:solidFill>
              </a:rPr>
              <a:t>une prolongation des droits de 3 mois est réalisée </a:t>
            </a:r>
            <a:r>
              <a:rPr lang="fr-FR" sz="1600" b="1" dirty="0" smtClean="0">
                <a:solidFill>
                  <a:schemeClr val="tx1">
                    <a:lumMod val="75000"/>
                    <a:lumOff val="25000"/>
                  </a:schemeClr>
                </a:solidFill>
              </a:rPr>
              <a:t>automatiquement.  </a:t>
            </a:r>
            <a:endParaRPr lang="fr-FR" sz="1600" b="1" dirty="0">
              <a:solidFill>
                <a:schemeClr val="tx1">
                  <a:lumMod val="75000"/>
                  <a:lumOff val="25000"/>
                </a:schemeClr>
              </a:solidFill>
            </a:endParaRPr>
          </a:p>
          <a:p>
            <a:pPr algn="just"/>
            <a:endParaRPr lang="fr-FR" sz="1000" dirty="0">
              <a:solidFill>
                <a:schemeClr val="tx1">
                  <a:lumMod val="75000"/>
                  <a:lumOff val="25000"/>
                </a:schemeClr>
              </a:solidFill>
            </a:endParaRPr>
          </a:p>
          <a:p>
            <a:pPr marL="285750" indent="-285750" algn="just">
              <a:buFont typeface="Arial" panose="020B0604020202020204" pitchFamily="34" charset="0"/>
              <a:buChar char="•"/>
            </a:pPr>
            <a:r>
              <a:rPr lang="fr-FR" sz="1600" b="1" dirty="0" smtClean="0">
                <a:solidFill>
                  <a:schemeClr val="tx1">
                    <a:lumMod val="75000"/>
                    <a:lumOff val="25000"/>
                  </a:schemeClr>
                </a:solidFill>
              </a:rPr>
              <a:t>Les accueils des CPAM étant fermés, il n’y a pas de délivrance de la carte, ce qui change : </a:t>
            </a:r>
          </a:p>
          <a:p>
            <a:pPr marL="742950" lvl="1" indent="-285750" algn="just">
              <a:buFont typeface="Arial" panose="020B0604020202020204" pitchFamily="34" charset="0"/>
              <a:buChar char="•"/>
            </a:pPr>
            <a:endParaRPr lang="fr-FR" sz="1000" b="1" dirty="0">
              <a:solidFill>
                <a:schemeClr val="tx1">
                  <a:lumMod val="75000"/>
                  <a:lumOff val="25000"/>
                </a:schemeClr>
              </a:solidFill>
            </a:endParaRPr>
          </a:p>
          <a:p>
            <a:pPr marL="1200150" lvl="2" indent="-285750" algn="just">
              <a:buFont typeface="Arial" panose="020B0604020202020204" pitchFamily="34" charset="0"/>
              <a:buChar char="•"/>
            </a:pPr>
            <a:r>
              <a:rPr lang="fr-FR" sz="1400" dirty="0" smtClean="0">
                <a:solidFill>
                  <a:schemeClr val="tx1">
                    <a:lumMod val="75000"/>
                    <a:lumOff val="25000"/>
                  </a:schemeClr>
                </a:solidFill>
              </a:rPr>
              <a:t>Si le demandeur a reçu, ces derniers jours, un courrier l’invitant à retirer sa carte</a:t>
            </a:r>
            <a:r>
              <a:rPr lang="fr-FR" sz="1400" dirty="0">
                <a:solidFill>
                  <a:schemeClr val="tx1">
                    <a:lumMod val="75000"/>
                    <a:lumOff val="25000"/>
                  </a:schemeClr>
                </a:solidFill>
              </a:rPr>
              <a:t> </a:t>
            </a:r>
            <a:r>
              <a:rPr lang="fr-FR" sz="1400" dirty="0" smtClean="0">
                <a:solidFill>
                  <a:schemeClr val="tx1">
                    <a:lumMod val="75000"/>
                    <a:lumOff val="25000"/>
                  </a:schemeClr>
                </a:solidFill>
              </a:rPr>
              <a:t>en CPAM =&gt; il montre le courrier d’invitation à récupérer sa carte AME comme justificatif de droits auprès </a:t>
            </a:r>
            <a:r>
              <a:rPr lang="fr-FR" sz="1400" dirty="0">
                <a:solidFill>
                  <a:schemeClr val="tx1">
                    <a:lumMod val="75000"/>
                    <a:lumOff val="25000"/>
                  </a:schemeClr>
                </a:solidFill>
              </a:rPr>
              <a:t>des </a:t>
            </a:r>
            <a:r>
              <a:rPr lang="fr-FR" sz="1400" dirty="0" smtClean="0">
                <a:solidFill>
                  <a:schemeClr val="tx1">
                    <a:lumMod val="75000"/>
                    <a:lumOff val="25000"/>
                  </a:schemeClr>
                </a:solidFill>
              </a:rPr>
              <a:t>professionnels de santé et établissements de santé.</a:t>
            </a:r>
          </a:p>
          <a:p>
            <a:pPr marL="1200150" lvl="2" indent="-285750" algn="just">
              <a:buFont typeface="Arial" panose="020B0604020202020204" pitchFamily="34" charset="0"/>
              <a:buChar char="•"/>
            </a:pPr>
            <a:endParaRPr lang="fr-FR" sz="1000" dirty="0">
              <a:solidFill>
                <a:schemeClr val="tx1">
                  <a:lumMod val="75000"/>
                  <a:lumOff val="25000"/>
                </a:schemeClr>
              </a:solidFill>
            </a:endParaRPr>
          </a:p>
          <a:p>
            <a:pPr marL="1200150" lvl="2" indent="-285750" algn="just">
              <a:buFont typeface="Arial" panose="020B0604020202020204" pitchFamily="34" charset="0"/>
              <a:buChar char="•"/>
            </a:pPr>
            <a:r>
              <a:rPr lang="fr-FR" sz="1400" dirty="0" smtClean="0">
                <a:solidFill>
                  <a:schemeClr val="tx1">
                    <a:lumMod val="75000"/>
                    <a:lumOff val="25000"/>
                  </a:schemeClr>
                </a:solidFill>
              </a:rPr>
              <a:t>Si </a:t>
            </a:r>
            <a:r>
              <a:rPr lang="fr-FR" sz="1600" dirty="0" smtClean="0">
                <a:solidFill>
                  <a:schemeClr val="tx1">
                    <a:lumMod val="75000"/>
                    <a:lumOff val="25000"/>
                  </a:schemeClr>
                </a:solidFill>
              </a:rPr>
              <a:t>la</a:t>
            </a:r>
            <a:r>
              <a:rPr lang="fr-FR" sz="1600" b="1" dirty="0" smtClean="0">
                <a:solidFill>
                  <a:schemeClr val="tx1">
                    <a:lumMod val="75000"/>
                    <a:lumOff val="25000"/>
                  </a:schemeClr>
                </a:solidFill>
              </a:rPr>
              <a:t> </a:t>
            </a:r>
            <a:r>
              <a:rPr lang="fr-FR" sz="1400" dirty="0" smtClean="0">
                <a:solidFill>
                  <a:schemeClr val="tx1">
                    <a:lumMod val="75000"/>
                    <a:lumOff val="25000"/>
                  </a:schemeClr>
                </a:solidFill>
              </a:rPr>
              <a:t>demande d’AME est réalisée au cours de la période de confinement et que le droit est accordé =&gt; le demandeur reçoit un courrier qui sert de justificatif de droit auprès des professionnels de santé. Il récupérera sa carte AME après la période de confinement, quand les CPAM auront retrouvé leurs conditions de travail normales.</a:t>
            </a:r>
          </a:p>
          <a:p>
            <a:pPr marL="1200150" lvl="2" indent="-285750" algn="just">
              <a:buFont typeface="Arial" panose="020B0604020202020204" pitchFamily="34" charset="0"/>
              <a:buChar char="•"/>
            </a:pPr>
            <a:endParaRPr lang="fr-FR" sz="1000" dirty="0">
              <a:solidFill>
                <a:schemeClr val="tx1">
                  <a:lumMod val="75000"/>
                  <a:lumOff val="25000"/>
                </a:schemeClr>
              </a:solidFill>
            </a:endParaRPr>
          </a:p>
          <a:p>
            <a:pPr marL="1200150" lvl="2" indent="-285750" algn="just">
              <a:buFont typeface="Arial" panose="020B0604020202020204" pitchFamily="34" charset="0"/>
              <a:buChar char="•"/>
            </a:pPr>
            <a:r>
              <a:rPr lang="fr-FR" sz="1400" dirty="0" smtClean="0">
                <a:solidFill>
                  <a:schemeClr val="tx1">
                    <a:lumMod val="75000"/>
                    <a:lumOff val="25000"/>
                  </a:schemeClr>
                </a:solidFill>
              </a:rPr>
              <a:t>Pour les rééditions de cartes (perte, vol, ajout d’un bénéficiaire…), un duplicata papier de justificatif de droit est envoyé au bénéficiaire, valable jusqu’à la fin du droit AME.</a:t>
            </a:r>
          </a:p>
          <a:p>
            <a:pPr lvl="2" algn="just"/>
            <a:endParaRPr lang="fr-FR" sz="1000" dirty="0">
              <a:solidFill>
                <a:schemeClr val="tx1">
                  <a:lumMod val="75000"/>
                  <a:lumOff val="25000"/>
                </a:schemeClr>
              </a:solidFill>
            </a:endParaRPr>
          </a:p>
          <a:p>
            <a:pPr marL="1200150" lvl="2" indent="-285750" algn="just">
              <a:buFont typeface="Arial" panose="020B0604020202020204" pitchFamily="34" charset="0"/>
              <a:buChar char="•"/>
            </a:pPr>
            <a:endParaRPr lang="fr-FR" sz="1000" dirty="0" smtClean="0">
              <a:solidFill>
                <a:srgbClr val="000000"/>
              </a:solidFill>
              <a:ea typeface="Calibri"/>
              <a:cs typeface="Times New Roman"/>
            </a:endParaRPr>
          </a:p>
          <a:p>
            <a:pPr marL="285750" lvl="2" indent="-285750" algn="just">
              <a:buFont typeface="Arial" panose="020B0604020202020204" pitchFamily="34" charset="0"/>
              <a:buChar char="•"/>
            </a:pPr>
            <a:r>
              <a:rPr lang="fr-FR" sz="1600" b="1" dirty="0" smtClean="0">
                <a:solidFill>
                  <a:schemeClr val="tx1">
                    <a:lumMod val="75000"/>
                    <a:lumOff val="25000"/>
                  </a:schemeClr>
                </a:solidFill>
              </a:rPr>
              <a:t>Pour </a:t>
            </a:r>
            <a:r>
              <a:rPr lang="fr-FR" sz="1600" b="1" dirty="0">
                <a:solidFill>
                  <a:schemeClr val="tx1">
                    <a:lumMod val="75000"/>
                    <a:lumOff val="25000"/>
                  </a:schemeClr>
                </a:solidFill>
              </a:rPr>
              <a:t>les soins urgents et vitaux, une dispense de demande préalable d’AME par </a:t>
            </a:r>
            <a:r>
              <a:rPr lang="fr-FR" sz="1600" b="1" dirty="0" smtClean="0">
                <a:solidFill>
                  <a:schemeClr val="tx1">
                    <a:lumMod val="75000"/>
                    <a:lumOff val="25000"/>
                  </a:schemeClr>
                </a:solidFill>
              </a:rPr>
              <a:t>les établissements </a:t>
            </a:r>
            <a:r>
              <a:rPr lang="fr-FR" sz="1600" b="1" dirty="0">
                <a:solidFill>
                  <a:schemeClr val="tx1">
                    <a:lumMod val="75000"/>
                    <a:lumOff val="25000"/>
                  </a:schemeClr>
                </a:solidFill>
              </a:rPr>
              <a:t>de santé est prévue pendant toute la durée de la période d’urgence sanitaire.</a:t>
            </a:r>
          </a:p>
        </p:txBody>
      </p:sp>
      <p:sp>
        <p:nvSpPr>
          <p:cNvPr id="8" name="Espace réservé du numéro de diapositive 4"/>
          <p:cNvSpPr>
            <a:spLocks noGrp="1"/>
          </p:cNvSpPr>
          <p:nvPr>
            <p:ph type="sldNum" sz="quarter" idx="12"/>
          </p:nvPr>
        </p:nvSpPr>
        <p:spPr>
          <a:xfrm>
            <a:off x="6676837" y="6368613"/>
            <a:ext cx="981472" cy="365125"/>
          </a:xfrm>
        </p:spPr>
        <p:txBody>
          <a:bodyPr/>
          <a:lstStyle/>
          <a:p>
            <a:fld id="{9666F9E8-16D1-4D82-941D-D24C9BAC6F29}" type="slidenum">
              <a:rPr lang="fr-FR" smtClean="0"/>
              <a:pPr/>
              <a:t>4</a:t>
            </a:fld>
            <a:endParaRPr lang="fr-FR" dirty="0"/>
          </a:p>
        </p:txBody>
      </p:sp>
    </p:spTree>
    <p:extLst>
      <p:ext uri="{BB962C8B-B14F-4D97-AF65-F5344CB8AC3E}">
        <p14:creationId xmlns:p14="http://schemas.microsoft.com/office/powerpoint/2010/main" val="28345852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06896" y="46802"/>
            <a:ext cx="8229600" cy="706090"/>
          </a:xfrm>
        </p:spPr>
        <p:txBody>
          <a:bodyPr/>
          <a:lstStyle/>
          <a:p>
            <a:r>
              <a:rPr lang="fr-FR" dirty="0" smtClean="0"/>
              <a:t>Complémentaire santé solidaire</a:t>
            </a:r>
            <a:endParaRPr lang="fr-FR" dirty="0">
              <a:solidFill>
                <a:schemeClr val="tx1">
                  <a:lumMod val="75000"/>
                  <a:lumOff val="25000"/>
                </a:schemeClr>
              </a:solidFill>
            </a:endParaRPr>
          </a:p>
        </p:txBody>
      </p:sp>
      <p:sp>
        <p:nvSpPr>
          <p:cNvPr id="3" name="ZoneTexte 2"/>
          <p:cNvSpPr txBox="1"/>
          <p:nvPr/>
        </p:nvSpPr>
        <p:spPr>
          <a:xfrm>
            <a:off x="395536" y="1341343"/>
            <a:ext cx="8568952" cy="4031873"/>
          </a:xfrm>
          <a:prstGeom prst="rect">
            <a:avLst/>
          </a:prstGeom>
          <a:noFill/>
        </p:spPr>
        <p:txBody>
          <a:bodyPr wrap="square" rtlCol="0">
            <a:spAutoFit/>
          </a:bodyPr>
          <a:lstStyle/>
          <a:p>
            <a:endParaRPr lang="fr-FR" sz="1600" b="1" dirty="0">
              <a:solidFill>
                <a:schemeClr val="tx1">
                  <a:lumMod val="75000"/>
                  <a:lumOff val="25000"/>
                </a:schemeClr>
              </a:solidFill>
            </a:endParaRPr>
          </a:p>
          <a:p>
            <a:pPr marL="285750" indent="-285750">
              <a:buFont typeface="Arial" panose="020B0604020202020204" pitchFamily="34" charset="0"/>
              <a:buChar char="•"/>
            </a:pPr>
            <a:r>
              <a:rPr lang="fr-FR" sz="1600" b="1" dirty="0" smtClean="0">
                <a:solidFill>
                  <a:schemeClr val="tx1">
                    <a:lumMod val="75000"/>
                    <a:lumOff val="25000"/>
                  </a:schemeClr>
                </a:solidFill>
              </a:rPr>
              <a:t>Ouverture de </a:t>
            </a:r>
            <a:r>
              <a:rPr lang="fr-FR" sz="1600" b="1" dirty="0">
                <a:solidFill>
                  <a:schemeClr val="tx1">
                    <a:lumMod val="75000"/>
                    <a:lumOff val="25000"/>
                  </a:schemeClr>
                </a:solidFill>
              </a:rPr>
              <a:t>droits  à la complémentaire santé solidaire : </a:t>
            </a:r>
          </a:p>
          <a:p>
            <a:pPr marL="742950" lvl="1" indent="-285750">
              <a:buFont typeface="Arial" panose="020B0604020202020204" pitchFamily="34" charset="0"/>
              <a:buChar char="•"/>
            </a:pPr>
            <a:r>
              <a:rPr lang="fr-FR" sz="1600" dirty="0" smtClean="0">
                <a:solidFill>
                  <a:schemeClr val="tx1">
                    <a:lumMod val="75000"/>
                    <a:lumOff val="25000"/>
                  </a:schemeClr>
                </a:solidFill>
              </a:rPr>
              <a:t>Les premières demandes de complémentaire santé solidaire sont à privilégier via le compte </a:t>
            </a:r>
            <a:r>
              <a:rPr lang="fr-FR" sz="1600" dirty="0" err="1" smtClean="0">
                <a:solidFill>
                  <a:schemeClr val="tx1">
                    <a:lumMod val="75000"/>
                    <a:lumOff val="25000"/>
                  </a:schemeClr>
                </a:solidFill>
              </a:rPr>
              <a:t>Ameli</a:t>
            </a:r>
            <a:r>
              <a:rPr lang="fr-FR" sz="1600" dirty="0" smtClean="0">
                <a:solidFill>
                  <a:schemeClr val="tx1">
                    <a:lumMod val="75000"/>
                    <a:lumOff val="25000"/>
                  </a:schemeClr>
                </a:solidFill>
              </a:rPr>
              <a:t>.   </a:t>
            </a:r>
            <a:endParaRPr lang="fr-FR" sz="1600" dirty="0">
              <a:solidFill>
                <a:schemeClr val="tx1">
                  <a:lumMod val="75000"/>
                  <a:lumOff val="25000"/>
                </a:schemeClr>
              </a:solidFill>
            </a:endParaRPr>
          </a:p>
          <a:p>
            <a:endParaRPr lang="fr-FR" sz="1600" b="1" dirty="0">
              <a:solidFill>
                <a:schemeClr val="tx1">
                  <a:lumMod val="75000"/>
                  <a:lumOff val="25000"/>
                </a:schemeClr>
              </a:solidFill>
            </a:endParaRPr>
          </a:p>
          <a:p>
            <a:pPr marL="285750" indent="-285750">
              <a:buFont typeface="Arial" panose="020B0604020202020204" pitchFamily="34" charset="0"/>
              <a:buChar char="•"/>
            </a:pPr>
            <a:r>
              <a:rPr lang="fr-FR" sz="1600" b="1" dirty="0" smtClean="0">
                <a:solidFill>
                  <a:schemeClr val="tx1">
                    <a:lumMod val="75000"/>
                    <a:lumOff val="25000"/>
                  </a:schemeClr>
                </a:solidFill>
              </a:rPr>
              <a:t>Maintien de droit  à la CMUC et à la Complémentaire santé solidaire : </a:t>
            </a:r>
          </a:p>
          <a:p>
            <a:pPr marL="742950" lvl="1" indent="-285750" algn="just">
              <a:buFont typeface="Arial" panose="020B0604020202020204" pitchFamily="34" charset="0"/>
              <a:buChar char="•"/>
            </a:pPr>
            <a:r>
              <a:rPr lang="fr-FR" sz="1600" dirty="0" smtClean="0">
                <a:solidFill>
                  <a:schemeClr val="tx1">
                    <a:lumMod val="75000"/>
                    <a:lumOff val="25000"/>
                  </a:schemeClr>
                </a:solidFill>
              </a:rPr>
              <a:t>Pour les bénéficiaires </a:t>
            </a:r>
            <a:r>
              <a:rPr lang="fr-FR" sz="1600" dirty="0">
                <a:solidFill>
                  <a:schemeClr val="tx1">
                    <a:lumMod val="75000"/>
                    <a:lumOff val="25000"/>
                  </a:schemeClr>
                </a:solidFill>
              </a:rPr>
              <a:t>de la </a:t>
            </a:r>
            <a:r>
              <a:rPr lang="fr-FR" sz="1600" dirty="0" smtClean="0">
                <a:solidFill>
                  <a:schemeClr val="tx1">
                    <a:lumMod val="75000"/>
                    <a:lumOff val="25000"/>
                  </a:schemeClr>
                </a:solidFill>
              </a:rPr>
              <a:t>CMU-C </a:t>
            </a:r>
            <a:r>
              <a:rPr lang="fr-FR" sz="1600" dirty="0">
                <a:solidFill>
                  <a:schemeClr val="tx1">
                    <a:lumMod val="75000"/>
                    <a:lumOff val="25000"/>
                  </a:schemeClr>
                </a:solidFill>
              </a:rPr>
              <a:t>ou de la </a:t>
            </a:r>
            <a:r>
              <a:rPr lang="fr-FR" sz="1600" dirty="0" smtClean="0">
                <a:solidFill>
                  <a:schemeClr val="tx1">
                    <a:lumMod val="75000"/>
                    <a:lumOff val="25000"/>
                  </a:schemeClr>
                </a:solidFill>
              </a:rPr>
              <a:t>complémentaire santé solidaire avec ou sans  </a:t>
            </a:r>
            <a:r>
              <a:rPr lang="fr-FR" sz="1600" dirty="0">
                <a:solidFill>
                  <a:schemeClr val="tx1">
                    <a:lumMod val="75000"/>
                    <a:lumOff val="25000"/>
                  </a:schemeClr>
                </a:solidFill>
              </a:rPr>
              <a:t>participation financière </a:t>
            </a:r>
            <a:r>
              <a:rPr lang="fr-FR" sz="1600" b="1" dirty="0">
                <a:solidFill>
                  <a:schemeClr val="tx1">
                    <a:lumMod val="75000"/>
                    <a:lumOff val="25000"/>
                  </a:schemeClr>
                </a:solidFill>
              </a:rPr>
              <a:t>arrivant à échéance entre le </a:t>
            </a:r>
            <a:r>
              <a:rPr lang="fr-FR" sz="1600" b="1" dirty="0" smtClean="0">
                <a:solidFill>
                  <a:schemeClr val="tx1">
                    <a:lumMod val="75000"/>
                    <a:lumOff val="25000"/>
                  </a:schemeClr>
                </a:solidFill>
              </a:rPr>
              <a:t>12mars et le 31 juillet inclus </a:t>
            </a:r>
            <a:r>
              <a:rPr lang="fr-FR" sz="1600" dirty="0" smtClean="0">
                <a:solidFill>
                  <a:schemeClr val="tx1">
                    <a:lumMod val="75000"/>
                    <a:lumOff val="25000"/>
                  </a:schemeClr>
                </a:solidFill>
              </a:rPr>
              <a:t>: </a:t>
            </a:r>
            <a:r>
              <a:rPr lang="fr-FR" sz="1600" dirty="0">
                <a:solidFill>
                  <a:schemeClr val="tx1">
                    <a:lumMod val="75000"/>
                    <a:lumOff val="25000"/>
                  </a:schemeClr>
                </a:solidFill>
              </a:rPr>
              <a:t>une </a:t>
            </a:r>
            <a:r>
              <a:rPr lang="fr-FR" sz="1600" b="1" dirty="0" smtClean="0">
                <a:solidFill>
                  <a:schemeClr val="tx1">
                    <a:lumMod val="75000"/>
                    <a:lumOff val="25000"/>
                  </a:schemeClr>
                </a:solidFill>
              </a:rPr>
              <a:t>prolongation automatique pour </a:t>
            </a:r>
            <a:r>
              <a:rPr lang="fr-FR" sz="1600" b="1" dirty="0">
                <a:solidFill>
                  <a:schemeClr val="tx1">
                    <a:lumMod val="75000"/>
                    <a:lumOff val="25000"/>
                  </a:schemeClr>
                </a:solidFill>
              </a:rPr>
              <a:t>3 mois </a:t>
            </a:r>
            <a:r>
              <a:rPr lang="fr-FR" sz="1600" dirty="0">
                <a:solidFill>
                  <a:schemeClr val="tx1">
                    <a:lumMod val="75000"/>
                    <a:lumOff val="25000"/>
                  </a:schemeClr>
                </a:solidFill>
              </a:rPr>
              <a:t>va être opérée. </a:t>
            </a:r>
            <a:r>
              <a:rPr lang="fr-FR" sz="1600" dirty="0" smtClean="0">
                <a:solidFill>
                  <a:schemeClr val="tx1">
                    <a:lumMod val="75000"/>
                    <a:lumOff val="25000"/>
                  </a:schemeClr>
                </a:solidFill>
              </a:rPr>
              <a:t> L’assuré n’a aucune action à réaliser. Il sera informé via un message sur son compte </a:t>
            </a:r>
            <a:r>
              <a:rPr lang="fr-FR" sz="1600" dirty="0" err="1">
                <a:solidFill>
                  <a:schemeClr val="tx1">
                    <a:lumMod val="75000"/>
                    <a:lumOff val="25000"/>
                  </a:schemeClr>
                </a:solidFill>
              </a:rPr>
              <a:t>a</a:t>
            </a:r>
            <a:r>
              <a:rPr lang="fr-FR" sz="1600" dirty="0" err="1" smtClean="0">
                <a:solidFill>
                  <a:schemeClr val="tx1">
                    <a:lumMod val="75000"/>
                    <a:lumOff val="25000"/>
                  </a:schemeClr>
                </a:solidFill>
              </a:rPr>
              <a:t>meli</a:t>
            </a:r>
            <a:r>
              <a:rPr lang="fr-FR" sz="1600" dirty="0" smtClean="0">
                <a:solidFill>
                  <a:schemeClr val="tx1">
                    <a:lumMod val="75000"/>
                    <a:lumOff val="25000"/>
                  </a:schemeClr>
                </a:solidFill>
              </a:rPr>
              <a:t> (62% des bénéficiaires de la CMUC sont détenteurs d’un compte aujourd’hui). Dans tous les cas, il recevra une attestation de droit.</a:t>
            </a:r>
          </a:p>
          <a:p>
            <a:endParaRPr lang="fr-FR" sz="1600" dirty="0">
              <a:solidFill>
                <a:schemeClr val="tx1">
                  <a:lumMod val="75000"/>
                  <a:lumOff val="25000"/>
                </a:schemeClr>
              </a:solidFill>
            </a:endParaRPr>
          </a:p>
          <a:p>
            <a:pPr marL="285750" indent="-285750">
              <a:buFont typeface="Arial" panose="020B0604020202020204" pitchFamily="34" charset="0"/>
              <a:buChar char="•"/>
            </a:pPr>
            <a:r>
              <a:rPr lang="fr-FR" sz="1600" b="1" dirty="0">
                <a:solidFill>
                  <a:schemeClr val="tx1">
                    <a:lumMod val="75000"/>
                    <a:lumOff val="25000"/>
                  </a:schemeClr>
                </a:solidFill>
              </a:rPr>
              <a:t>Maintien </a:t>
            </a:r>
            <a:r>
              <a:rPr lang="fr-FR" sz="1600" b="1" dirty="0" smtClean="0">
                <a:solidFill>
                  <a:schemeClr val="tx1">
                    <a:lumMod val="75000"/>
                    <a:lumOff val="25000"/>
                  </a:schemeClr>
                </a:solidFill>
              </a:rPr>
              <a:t>des contrats ACS : </a:t>
            </a:r>
            <a:r>
              <a:rPr lang="fr-FR" sz="1600" dirty="0" smtClean="0">
                <a:solidFill>
                  <a:schemeClr val="tx1">
                    <a:lumMod val="75000"/>
                    <a:lumOff val="25000"/>
                  </a:schemeClr>
                </a:solidFill>
              </a:rPr>
              <a:t>	</a:t>
            </a:r>
          </a:p>
          <a:p>
            <a:pPr marL="742950" lvl="1" indent="-285750" algn="just">
              <a:buFont typeface="Arial" panose="020B0604020202020204" pitchFamily="34" charset="0"/>
              <a:buChar char="•"/>
            </a:pPr>
            <a:r>
              <a:rPr lang="fr-FR" sz="1600" dirty="0" smtClean="0">
                <a:solidFill>
                  <a:schemeClr val="tx1">
                    <a:lumMod val="75000"/>
                    <a:lumOff val="25000"/>
                  </a:schemeClr>
                </a:solidFill>
              </a:rPr>
              <a:t>Pour les bénéficiaires </a:t>
            </a:r>
            <a:r>
              <a:rPr lang="fr-FR" sz="1600" dirty="0">
                <a:solidFill>
                  <a:schemeClr val="tx1">
                    <a:lumMod val="75000"/>
                    <a:lumOff val="25000"/>
                  </a:schemeClr>
                </a:solidFill>
              </a:rPr>
              <a:t>d’un contrat ACS </a:t>
            </a:r>
            <a:r>
              <a:rPr lang="fr-FR" sz="1600" b="1" dirty="0">
                <a:solidFill>
                  <a:schemeClr val="tx1">
                    <a:lumMod val="75000"/>
                    <a:lumOff val="25000"/>
                  </a:schemeClr>
                </a:solidFill>
              </a:rPr>
              <a:t>arrivant à échéance entre le </a:t>
            </a:r>
            <a:r>
              <a:rPr lang="fr-FR" sz="1600" b="1" dirty="0" smtClean="0">
                <a:solidFill>
                  <a:schemeClr val="tx1">
                    <a:lumMod val="75000"/>
                    <a:lumOff val="25000"/>
                  </a:schemeClr>
                </a:solidFill>
              </a:rPr>
              <a:t>12 mars et le 31 juillet 2020</a:t>
            </a:r>
            <a:r>
              <a:rPr lang="fr-FR" sz="1600" dirty="0" smtClean="0">
                <a:solidFill>
                  <a:schemeClr val="tx1">
                    <a:lumMod val="75000"/>
                    <a:lumOff val="25000"/>
                  </a:schemeClr>
                </a:solidFill>
              </a:rPr>
              <a:t> </a:t>
            </a:r>
            <a:r>
              <a:rPr lang="fr-FR" sz="1600" dirty="0">
                <a:solidFill>
                  <a:schemeClr val="tx1">
                    <a:lumMod val="75000"/>
                    <a:lumOff val="25000"/>
                  </a:schemeClr>
                </a:solidFill>
              </a:rPr>
              <a:t>: </a:t>
            </a:r>
            <a:r>
              <a:rPr lang="fr-FR" sz="1600" dirty="0" smtClean="0">
                <a:solidFill>
                  <a:schemeClr val="tx1">
                    <a:lumMod val="75000"/>
                    <a:lumOff val="25000"/>
                  </a:schemeClr>
                </a:solidFill>
              </a:rPr>
              <a:t>une </a:t>
            </a:r>
            <a:r>
              <a:rPr lang="fr-FR" sz="1600" dirty="0">
                <a:solidFill>
                  <a:schemeClr val="tx1">
                    <a:lumMod val="75000"/>
                    <a:lumOff val="25000"/>
                  </a:schemeClr>
                </a:solidFill>
              </a:rPr>
              <a:t>prolongation du </a:t>
            </a:r>
            <a:r>
              <a:rPr lang="fr-FR" sz="1600" b="1" dirty="0">
                <a:solidFill>
                  <a:schemeClr val="tx1">
                    <a:lumMod val="75000"/>
                    <a:lumOff val="25000"/>
                  </a:schemeClr>
                </a:solidFill>
              </a:rPr>
              <a:t>contrat ACS </a:t>
            </a:r>
            <a:r>
              <a:rPr lang="fr-FR" sz="1600" b="1" dirty="0" smtClean="0">
                <a:solidFill>
                  <a:schemeClr val="tx1">
                    <a:lumMod val="75000"/>
                    <a:lumOff val="25000"/>
                  </a:schemeClr>
                </a:solidFill>
              </a:rPr>
              <a:t>jusqu’au 31 juillet </a:t>
            </a:r>
            <a:r>
              <a:rPr lang="fr-FR" sz="1600" dirty="0" smtClean="0">
                <a:solidFill>
                  <a:schemeClr val="tx1">
                    <a:lumMod val="75000"/>
                    <a:lumOff val="25000"/>
                  </a:schemeClr>
                </a:solidFill>
              </a:rPr>
              <a:t>va être réalisée par les organismes </a:t>
            </a:r>
            <a:r>
              <a:rPr lang="fr-FR" sz="1600" dirty="0">
                <a:solidFill>
                  <a:schemeClr val="tx1">
                    <a:lumMod val="75000"/>
                    <a:lumOff val="25000"/>
                  </a:schemeClr>
                </a:solidFill>
              </a:rPr>
              <a:t>complémentaires. </a:t>
            </a:r>
            <a:r>
              <a:rPr lang="fr-FR" sz="1600" dirty="0" smtClean="0">
                <a:solidFill>
                  <a:schemeClr val="tx1">
                    <a:lumMod val="75000"/>
                    <a:lumOff val="25000"/>
                  </a:schemeClr>
                </a:solidFill>
              </a:rPr>
              <a:t> </a:t>
            </a:r>
          </a:p>
        </p:txBody>
      </p:sp>
      <p:sp>
        <p:nvSpPr>
          <p:cNvPr id="8" name="Espace réservé du numéro de diapositive 4"/>
          <p:cNvSpPr>
            <a:spLocks noGrp="1"/>
          </p:cNvSpPr>
          <p:nvPr>
            <p:ph type="sldNum" sz="quarter" idx="12"/>
          </p:nvPr>
        </p:nvSpPr>
        <p:spPr>
          <a:xfrm>
            <a:off x="6676837" y="6368613"/>
            <a:ext cx="981472" cy="365125"/>
          </a:xfrm>
        </p:spPr>
        <p:txBody>
          <a:bodyPr/>
          <a:lstStyle/>
          <a:p>
            <a:fld id="{9666F9E8-16D1-4D82-941D-D24C9BAC6F29}" type="slidenum">
              <a:rPr lang="fr-FR" smtClean="0"/>
              <a:pPr/>
              <a:t>5</a:t>
            </a:fld>
            <a:endParaRPr lang="fr-FR" dirty="0"/>
          </a:p>
        </p:txBody>
      </p:sp>
    </p:spTree>
    <p:extLst>
      <p:ext uri="{BB962C8B-B14F-4D97-AF65-F5344CB8AC3E}">
        <p14:creationId xmlns:p14="http://schemas.microsoft.com/office/powerpoint/2010/main" val="34118094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9574" y="46802"/>
            <a:ext cx="8706922" cy="706090"/>
          </a:xfrm>
        </p:spPr>
        <p:txBody>
          <a:bodyPr>
            <a:normAutofit fontScale="90000"/>
          </a:bodyPr>
          <a:lstStyle/>
          <a:p>
            <a:r>
              <a:rPr lang="fr-FR" dirty="0" smtClean="0"/>
              <a:t>Les nouveaux motifs d’arrêts de travail : </a:t>
            </a:r>
            <a:r>
              <a:rPr lang="fr-FR" u="sng" dirty="0" smtClean="0">
                <a:hlinkClick r:id="rId2"/>
              </a:rPr>
              <a:t>https</a:t>
            </a:r>
            <a:r>
              <a:rPr lang="fr-FR" u="sng" dirty="0">
                <a:hlinkClick r:id="rId2"/>
              </a:rPr>
              <a:t>://</a:t>
            </a:r>
            <a:r>
              <a:rPr lang="fr-FR" u="sng" dirty="0" smtClean="0">
                <a:hlinkClick r:id="rId2"/>
              </a:rPr>
              <a:t>declare.ameli.fr</a:t>
            </a:r>
            <a:endParaRPr lang="fr-FR" dirty="0">
              <a:solidFill>
                <a:schemeClr val="tx1">
                  <a:lumMod val="75000"/>
                  <a:lumOff val="25000"/>
                </a:schemeClr>
              </a:solidFill>
            </a:endParaRPr>
          </a:p>
        </p:txBody>
      </p:sp>
      <p:sp>
        <p:nvSpPr>
          <p:cNvPr id="8" name="Espace réservé du numéro de diapositive 4"/>
          <p:cNvSpPr>
            <a:spLocks noGrp="1"/>
          </p:cNvSpPr>
          <p:nvPr>
            <p:ph type="sldNum" sz="quarter" idx="12"/>
          </p:nvPr>
        </p:nvSpPr>
        <p:spPr>
          <a:xfrm>
            <a:off x="8028384" y="6422136"/>
            <a:ext cx="981472" cy="365125"/>
          </a:xfrm>
        </p:spPr>
        <p:txBody>
          <a:bodyPr/>
          <a:lstStyle/>
          <a:p>
            <a:fld id="{9666F9E8-16D1-4D82-941D-D24C9BAC6F29}" type="slidenum">
              <a:rPr lang="fr-FR" smtClean="0"/>
              <a:pPr/>
              <a:t>6</a:t>
            </a:fld>
            <a:endParaRPr lang="fr-FR" dirty="0"/>
          </a:p>
        </p:txBody>
      </p:sp>
      <p:sp>
        <p:nvSpPr>
          <p:cNvPr id="6" name="Rectangle à coins arrondis 5"/>
          <p:cNvSpPr/>
          <p:nvPr/>
        </p:nvSpPr>
        <p:spPr>
          <a:xfrm>
            <a:off x="1513787" y="868070"/>
            <a:ext cx="7306686" cy="616714"/>
          </a:xfrm>
          <a:prstGeom prst="wedgeRoundRectCallout">
            <a:avLst>
              <a:gd name="adj1" fmla="val -7039"/>
              <a:gd name="adj2" fmla="val 45794"/>
              <a:gd name="adj3" fmla="val 16667"/>
            </a:avLst>
          </a:prstGeom>
          <a:solidFill>
            <a:schemeClr val="accent6">
              <a:lumMod val="20000"/>
              <a:lumOff val="8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fr-FR" sz="1600" b="1" dirty="0" smtClean="0">
                <a:solidFill>
                  <a:schemeClr val="tx1"/>
                </a:solidFill>
              </a:rPr>
              <a:t>Déclarer une personne en activité salariée ou indépendante  ou profession libérale </a:t>
            </a:r>
            <a:r>
              <a:rPr lang="fr-FR" sz="1600" b="1" dirty="0" smtClean="0">
                <a:solidFill>
                  <a:schemeClr val="tx1"/>
                </a:solidFill>
              </a:rPr>
              <a:t>(y compris PS) </a:t>
            </a:r>
            <a:r>
              <a:rPr lang="fr-FR" sz="1600" b="1" dirty="0" smtClean="0">
                <a:solidFill>
                  <a:schemeClr val="tx1"/>
                </a:solidFill>
              </a:rPr>
              <a:t>contrainte </a:t>
            </a:r>
            <a:r>
              <a:rPr lang="fr-FR" sz="1600" b="1" dirty="0">
                <a:solidFill>
                  <a:schemeClr val="tx1"/>
                </a:solidFill>
              </a:rPr>
              <a:t>de rester à </a:t>
            </a:r>
            <a:r>
              <a:rPr lang="fr-FR" sz="1600" b="1" dirty="0" smtClean="0">
                <a:solidFill>
                  <a:schemeClr val="tx1"/>
                </a:solidFill>
              </a:rPr>
              <a:t>domicile</a:t>
            </a:r>
            <a:endParaRPr lang="fr-FR" sz="1600" b="1" dirty="0">
              <a:solidFill>
                <a:schemeClr val="tx1"/>
              </a:solidFill>
            </a:endParaRPr>
          </a:p>
        </p:txBody>
      </p:sp>
      <p:sp>
        <p:nvSpPr>
          <p:cNvPr id="7" name="Rectangle à coins arrondis 6"/>
          <p:cNvSpPr/>
          <p:nvPr/>
        </p:nvSpPr>
        <p:spPr>
          <a:xfrm>
            <a:off x="1513786" y="1733470"/>
            <a:ext cx="3658047" cy="975450"/>
          </a:xfrm>
          <a:prstGeom prst="wedgeRoundRectCallout">
            <a:avLst>
              <a:gd name="adj1" fmla="val -16284"/>
              <a:gd name="adj2" fmla="val 104519"/>
              <a:gd name="adj3" fmla="val 16667"/>
            </a:avLst>
          </a:prstGeom>
          <a:solidFill>
            <a:schemeClr val="accent6">
              <a:lumMod val="40000"/>
              <a:lumOff val="60000"/>
            </a:schemeClr>
          </a:solidFill>
          <a:ln>
            <a:solidFill>
              <a:schemeClr val="accent6">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1400" b="1" dirty="0" smtClean="0">
                <a:solidFill>
                  <a:schemeClr val="tx1"/>
                </a:solidFill>
              </a:rPr>
              <a:t>Sans </a:t>
            </a:r>
            <a:r>
              <a:rPr lang="fr-FR" sz="1400" b="1" dirty="0">
                <a:solidFill>
                  <a:schemeClr val="tx1"/>
                </a:solidFill>
              </a:rPr>
              <a:t>possibilité de </a:t>
            </a:r>
            <a:r>
              <a:rPr lang="fr-FR" sz="1400" b="1" dirty="0" smtClean="0">
                <a:solidFill>
                  <a:schemeClr val="tx1"/>
                </a:solidFill>
              </a:rPr>
              <a:t>télétravail et contraints de rester chez eux pour garde d’enfant de moins de 16 ans ou en situation de handicap quel que soit son âge</a:t>
            </a:r>
          </a:p>
        </p:txBody>
      </p:sp>
      <p:sp>
        <p:nvSpPr>
          <p:cNvPr id="9" name="Rectangle à coins arrondis 8"/>
          <p:cNvSpPr/>
          <p:nvPr/>
        </p:nvSpPr>
        <p:spPr>
          <a:xfrm>
            <a:off x="5426622" y="2924944"/>
            <a:ext cx="3393850" cy="1393678"/>
          </a:xfrm>
          <a:prstGeom prst="wedgeRoundRectCallou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300" b="1" dirty="0" smtClean="0">
                <a:solidFill>
                  <a:schemeClr val="tx1"/>
                </a:solidFill>
              </a:rPr>
              <a:t>Ces personnes se connectent directement</a:t>
            </a:r>
            <a:r>
              <a:rPr lang="fr-FR" sz="1300" b="1" dirty="0">
                <a:solidFill>
                  <a:schemeClr val="tx1"/>
                </a:solidFill>
              </a:rPr>
              <a:t>, sans passer par leur employeur ni par leur médecin traitant, sur le site declare.ameli.fr pour demander à être </a:t>
            </a:r>
            <a:r>
              <a:rPr lang="fr-FR" sz="1300" b="1" dirty="0" smtClean="0">
                <a:solidFill>
                  <a:schemeClr val="tx1"/>
                </a:solidFill>
              </a:rPr>
              <a:t>mises </a:t>
            </a:r>
            <a:r>
              <a:rPr lang="fr-FR" sz="1300" b="1" dirty="0">
                <a:solidFill>
                  <a:schemeClr val="tx1"/>
                </a:solidFill>
              </a:rPr>
              <a:t>en arrêt de travail pour une durée initiale de 21 jours. Cet arrêt </a:t>
            </a:r>
            <a:r>
              <a:rPr lang="fr-FR" sz="1300" b="1" dirty="0" smtClean="0">
                <a:solidFill>
                  <a:schemeClr val="tx1"/>
                </a:solidFill>
              </a:rPr>
              <a:t>est rétroactif </a:t>
            </a:r>
            <a:r>
              <a:rPr lang="fr-FR" sz="1300" b="1" dirty="0">
                <a:solidFill>
                  <a:schemeClr val="tx1"/>
                </a:solidFill>
              </a:rPr>
              <a:t>à la date du vendredi 13 mars</a:t>
            </a:r>
          </a:p>
        </p:txBody>
      </p:sp>
      <p:sp>
        <p:nvSpPr>
          <p:cNvPr id="10" name="Rectangle à coins arrondis 9"/>
          <p:cNvSpPr/>
          <p:nvPr/>
        </p:nvSpPr>
        <p:spPr>
          <a:xfrm>
            <a:off x="1513788" y="4586287"/>
            <a:ext cx="7459667" cy="858937"/>
          </a:xfrm>
          <a:prstGeom prst="wedgeRoundRectCallout">
            <a:avLst/>
          </a:prstGeom>
          <a:solidFill>
            <a:schemeClr val="bg1"/>
          </a:solidFill>
          <a:ln>
            <a:solidFill>
              <a:schemeClr val="accent6">
                <a:lumMod val="75000"/>
              </a:schemeClr>
            </a:solidFill>
            <a:prstDash val="sysDash"/>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285750" indent="-285750" algn="ctr">
              <a:buFont typeface="Arial" panose="020B0604020202020204" pitchFamily="34" charset="0"/>
              <a:buChar char="•"/>
            </a:pPr>
            <a:endParaRPr lang="fr-FR" sz="1200" b="1" dirty="0">
              <a:solidFill>
                <a:schemeClr val="tx1"/>
              </a:solidFill>
            </a:endParaRPr>
          </a:p>
          <a:p>
            <a:pPr algn="ctr"/>
            <a:r>
              <a:rPr lang="fr-FR" sz="1300" b="1" dirty="0">
                <a:solidFill>
                  <a:schemeClr val="tx1"/>
                </a:solidFill>
              </a:rPr>
              <a:t>S</a:t>
            </a:r>
            <a:r>
              <a:rPr lang="fr-FR" sz="1300" b="1" dirty="0" smtClean="0">
                <a:solidFill>
                  <a:schemeClr val="tx1"/>
                </a:solidFill>
              </a:rPr>
              <a:t>alariés </a:t>
            </a:r>
            <a:r>
              <a:rPr lang="fr-FR" sz="1300" b="1" dirty="0">
                <a:solidFill>
                  <a:schemeClr val="tx1"/>
                </a:solidFill>
              </a:rPr>
              <a:t>du régime général, les marins, les clercs et employés de notaire, les travailleurs indépendants, </a:t>
            </a:r>
            <a:r>
              <a:rPr lang="fr-FR" sz="1300" b="1" dirty="0" err="1">
                <a:solidFill>
                  <a:schemeClr val="tx1"/>
                </a:solidFill>
              </a:rPr>
              <a:t>auto-entrepreneurs</a:t>
            </a:r>
            <a:r>
              <a:rPr lang="fr-FR" sz="1300" b="1" dirty="0">
                <a:solidFill>
                  <a:schemeClr val="tx1"/>
                </a:solidFill>
              </a:rPr>
              <a:t> ,</a:t>
            </a:r>
            <a:r>
              <a:rPr lang="fr-FR" sz="1300" b="1" dirty="0" smtClean="0">
                <a:solidFill>
                  <a:schemeClr val="tx1"/>
                </a:solidFill>
              </a:rPr>
              <a:t> </a:t>
            </a:r>
            <a:r>
              <a:rPr lang="fr-FR" sz="1300" b="1" dirty="0">
                <a:solidFill>
                  <a:schemeClr val="tx1"/>
                </a:solidFill>
              </a:rPr>
              <a:t>agents contractuels de la fonction </a:t>
            </a:r>
            <a:r>
              <a:rPr lang="fr-FR" sz="1300" b="1" dirty="0" smtClean="0">
                <a:solidFill>
                  <a:schemeClr val="tx1"/>
                </a:solidFill>
              </a:rPr>
              <a:t>publique, professions libérales </a:t>
            </a:r>
            <a:r>
              <a:rPr lang="fr-FR" sz="1300" b="1" dirty="0" smtClean="0">
                <a:solidFill>
                  <a:schemeClr val="tx1"/>
                </a:solidFill>
              </a:rPr>
              <a:t>y compris PS</a:t>
            </a:r>
            <a:r>
              <a:rPr lang="fr-FR" sz="1300" b="1" dirty="0" smtClean="0">
                <a:solidFill>
                  <a:schemeClr val="tx1"/>
                </a:solidFill>
              </a:rPr>
              <a:t>. </a:t>
            </a:r>
          </a:p>
          <a:p>
            <a:pPr algn="ctr"/>
            <a:r>
              <a:rPr lang="fr-FR" sz="1300" b="1" dirty="0" smtClean="0">
                <a:solidFill>
                  <a:schemeClr val="tx1"/>
                </a:solidFill>
              </a:rPr>
              <a:t>Ne </a:t>
            </a:r>
            <a:r>
              <a:rPr lang="fr-FR" sz="1300" b="1" dirty="0">
                <a:solidFill>
                  <a:schemeClr val="tx1"/>
                </a:solidFill>
              </a:rPr>
              <a:t>concerne pas les autres régimes spéciaux, notamment les agents de la fonction publique, ou la MSA (assurés du régime agricole). </a:t>
            </a:r>
          </a:p>
          <a:p>
            <a:pPr algn="ctr"/>
            <a:endParaRPr lang="fr-FR" sz="1300" b="1" dirty="0">
              <a:solidFill>
                <a:schemeClr val="tx1"/>
              </a:solidFill>
            </a:endParaRPr>
          </a:p>
        </p:txBody>
      </p:sp>
      <p:sp>
        <p:nvSpPr>
          <p:cNvPr id="11" name="ZoneTexte 10"/>
          <p:cNvSpPr txBox="1"/>
          <p:nvPr/>
        </p:nvSpPr>
        <p:spPr>
          <a:xfrm>
            <a:off x="35496" y="908720"/>
            <a:ext cx="1478290" cy="338554"/>
          </a:xfrm>
          <a:prstGeom prst="rect">
            <a:avLst/>
          </a:prstGeom>
          <a:noFill/>
        </p:spPr>
        <p:txBody>
          <a:bodyPr wrap="none" rtlCol="0">
            <a:spAutoFit/>
          </a:bodyPr>
          <a:lstStyle/>
          <a:p>
            <a:r>
              <a:rPr lang="fr-FR" sz="1600" dirty="0" smtClean="0"/>
              <a:t>Dans quel but ?</a:t>
            </a:r>
            <a:endParaRPr lang="fr-FR" sz="1600" dirty="0"/>
          </a:p>
        </p:txBody>
      </p:sp>
      <p:sp>
        <p:nvSpPr>
          <p:cNvPr id="12" name="ZoneTexte 11"/>
          <p:cNvSpPr txBox="1"/>
          <p:nvPr/>
        </p:nvSpPr>
        <p:spPr>
          <a:xfrm>
            <a:off x="7040" y="1928807"/>
            <a:ext cx="1323334" cy="584775"/>
          </a:xfrm>
          <a:prstGeom prst="rect">
            <a:avLst/>
          </a:prstGeom>
          <a:noFill/>
        </p:spPr>
        <p:txBody>
          <a:bodyPr wrap="square" rtlCol="0">
            <a:spAutoFit/>
          </a:bodyPr>
          <a:lstStyle/>
          <a:p>
            <a:pPr algn="ctr"/>
            <a:r>
              <a:rPr lang="fr-FR" sz="1600" dirty="0" smtClean="0"/>
              <a:t>Quelles </a:t>
            </a:r>
          </a:p>
          <a:p>
            <a:pPr algn="ctr"/>
            <a:r>
              <a:rPr lang="fr-FR" sz="1600" dirty="0" smtClean="0"/>
              <a:t>situations?</a:t>
            </a:r>
            <a:endParaRPr lang="fr-FR" sz="1600" dirty="0"/>
          </a:p>
        </p:txBody>
      </p:sp>
      <p:sp>
        <p:nvSpPr>
          <p:cNvPr id="14" name="Rectangle à coins arrondis 13"/>
          <p:cNvSpPr/>
          <p:nvPr/>
        </p:nvSpPr>
        <p:spPr>
          <a:xfrm>
            <a:off x="5345144" y="1733470"/>
            <a:ext cx="3475328" cy="975450"/>
          </a:xfrm>
          <a:prstGeom prst="wedgeRoundRectCallout">
            <a:avLst/>
          </a:prstGeom>
          <a:solidFill>
            <a:schemeClr val="accent6">
              <a:lumMod val="40000"/>
              <a:lumOff val="60000"/>
            </a:schemeClr>
          </a:solidFill>
          <a:ln>
            <a:solidFill>
              <a:schemeClr val="accent6">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1200" b="1" dirty="0" smtClean="0">
                <a:solidFill>
                  <a:schemeClr val="tx1"/>
                </a:solidFill>
              </a:rPr>
              <a:t> </a:t>
            </a:r>
            <a:r>
              <a:rPr lang="fr-FR" sz="1500" b="1" dirty="0">
                <a:solidFill>
                  <a:schemeClr val="tx1"/>
                </a:solidFill>
              </a:rPr>
              <a:t>Assurés (</a:t>
            </a:r>
            <a:r>
              <a:rPr lang="fr-FR" sz="1500" b="1" u="sng" dirty="0">
                <a:solidFill>
                  <a:schemeClr val="tx1"/>
                </a:solidFill>
              </a:rPr>
              <a:t>hors </a:t>
            </a:r>
            <a:r>
              <a:rPr lang="fr-FR" sz="1500" b="1" u="sng" dirty="0" smtClean="0">
                <a:solidFill>
                  <a:schemeClr val="tx1"/>
                </a:solidFill>
              </a:rPr>
              <a:t>PS) </a:t>
            </a:r>
            <a:r>
              <a:rPr lang="fr-FR" sz="1500" b="1" dirty="0" smtClean="0">
                <a:solidFill>
                  <a:schemeClr val="tx1"/>
                </a:solidFill>
              </a:rPr>
              <a:t>dont </a:t>
            </a:r>
            <a:r>
              <a:rPr lang="fr-FR" sz="1500" b="1" dirty="0">
                <a:solidFill>
                  <a:schemeClr val="tx1"/>
                </a:solidFill>
              </a:rPr>
              <a:t>l’état de santé conduit à les considérer comme présentant un risque de développer une forme </a:t>
            </a:r>
            <a:r>
              <a:rPr lang="fr-FR" sz="1500" b="1" dirty="0" smtClean="0">
                <a:solidFill>
                  <a:schemeClr val="tx1"/>
                </a:solidFill>
              </a:rPr>
              <a:t>sévère </a:t>
            </a:r>
            <a:r>
              <a:rPr lang="fr-FR" sz="1500" b="1" dirty="0">
                <a:solidFill>
                  <a:schemeClr val="tx1"/>
                </a:solidFill>
              </a:rPr>
              <a:t>de la </a:t>
            </a:r>
            <a:r>
              <a:rPr lang="fr-FR" sz="1500" b="1" dirty="0" smtClean="0">
                <a:solidFill>
                  <a:schemeClr val="tx1"/>
                </a:solidFill>
              </a:rPr>
              <a:t>maladie</a:t>
            </a:r>
            <a:r>
              <a:rPr lang="fr-FR" sz="1200" b="1" dirty="0" smtClean="0">
                <a:solidFill>
                  <a:schemeClr val="tx1"/>
                </a:solidFill>
              </a:rPr>
              <a:t>*</a:t>
            </a:r>
            <a:endParaRPr lang="fr-FR" sz="1200" b="1" dirty="0">
              <a:solidFill>
                <a:schemeClr val="tx1"/>
              </a:solidFill>
            </a:endParaRPr>
          </a:p>
        </p:txBody>
      </p:sp>
      <p:sp>
        <p:nvSpPr>
          <p:cNvPr id="15" name="ZoneTexte 14"/>
          <p:cNvSpPr txBox="1"/>
          <p:nvPr/>
        </p:nvSpPr>
        <p:spPr>
          <a:xfrm>
            <a:off x="185558" y="3419708"/>
            <a:ext cx="1101264" cy="338554"/>
          </a:xfrm>
          <a:prstGeom prst="rect">
            <a:avLst/>
          </a:prstGeom>
          <a:noFill/>
        </p:spPr>
        <p:txBody>
          <a:bodyPr wrap="none" rtlCol="0">
            <a:spAutoFit/>
          </a:bodyPr>
          <a:lstStyle/>
          <a:p>
            <a:r>
              <a:rPr lang="fr-FR" sz="1600" dirty="0" smtClean="0"/>
              <a:t>Comment?</a:t>
            </a:r>
            <a:endParaRPr lang="fr-FR" sz="1600" dirty="0"/>
          </a:p>
        </p:txBody>
      </p:sp>
      <p:sp>
        <p:nvSpPr>
          <p:cNvPr id="16" name="Rectangle à coins arrondis 15"/>
          <p:cNvSpPr/>
          <p:nvPr/>
        </p:nvSpPr>
        <p:spPr>
          <a:xfrm>
            <a:off x="1513788" y="3402801"/>
            <a:ext cx="3658046" cy="674271"/>
          </a:xfrm>
          <a:prstGeom prst="wedgeRoundRectCallout">
            <a:avLst>
              <a:gd name="adj1" fmla="val -20833"/>
              <a:gd name="adj2" fmla="val 94971"/>
              <a:gd name="adj3" fmla="val 16667"/>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smtClean="0">
                <a:solidFill>
                  <a:schemeClr val="tx1"/>
                </a:solidFill>
              </a:rPr>
              <a:t>L’employeur/l’autoentrepreneur/le professionnel libéral  </a:t>
            </a:r>
            <a:r>
              <a:rPr lang="fr-FR" sz="1400" b="1" dirty="0" smtClean="0">
                <a:solidFill>
                  <a:schemeClr val="tx1"/>
                </a:solidFill>
              </a:rPr>
              <a:t>déclare sur le </a:t>
            </a:r>
            <a:r>
              <a:rPr lang="fr-FR" sz="1400" b="1" dirty="0" err="1" smtClean="0">
                <a:solidFill>
                  <a:schemeClr val="tx1"/>
                </a:solidFill>
              </a:rPr>
              <a:t>téléservice</a:t>
            </a:r>
            <a:endParaRPr lang="fr-FR" sz="1400" b="1" dirty="0">
              <a:solidFill>
                <a:schemeClr val="tx1"/>
              </a:solidFill>
            </a:endParaRPr>
          </a:p>
        </p:txBody>
      </p:sp>
      <p:sp>
        <p:nvSpPr>
          <p:cNvPr id="17" name="ZoneTexte 16"/>
          <p:cNvSpPr txBox="1"/>
          <p:nvPr/>
        </p:nvSpPr>
        <p:spPr>
          <a:xfrm>
            <a:off x="242734" y="4654877"/>
            <a:ext cx="1178400" cy="584775"/>
          </a:xfrm>
          <a:prstGeom prst="rect">
            <a:avLst/>
          </a:prstGeom>
          <a:noFill/>
        </p:spPr>
        <p:txBody>
          <a:bodyPr wrap="none" rtlCol="0">
            <a:spAutoFit/>
          </a:bodyPr>
          <a:lstStyle/>
          <a:p>
            <a:pPr algn="ctr"/>
            <a:r>
              <a:rPr lang="fr-FR" sz="1600" dirty="0" smtClean="0"/>
              <a:t>Régimes </a:t>
            </a:r>
          </a:p>
          <a:p>
            <a:pPr algn="ctr"/>
            <a:r>
              <a:rPr lang="fr-FR" sz="1600" dirty="0" smtClean="0"/>
              <a:t>concernés ?</a:t>
            </a:r>
            <a:endParaRPr lang="fr-FR" sz="1600" dirty="0"/>
          </a:p>
        </p:txBody>
      </p:sp>
      <p:sp>
        <p:nvSpPr>
          <p:cNvPr id="18" name="ZoneTexte 17"/>
          <p:cNvSpPr txBox="1"/>
          <p:nvPr/>
        </p:nvSpPr>
        <p:spPr>
          <a:xfrm>
            <a:off x="1482721" y="6408721"/>
            <a:ext cx="7490734" cy="304699"/>
          </a:xfrm>
          <a:prstGeom prst="rect">
            <a:avLst/>
          </a:prstGeom>
          <a:noFill/>
        </p:spPr>
        <p:txBody>
          <a:bodyPr wrap="square" rtlCol="0">
            <a:spAutoFit/>
          </a:bodyPr>
          <a:lstStyle/>
          <a:p>
            <a:pPr lvl="0">
              <a:lnSpc>
                <a:spcPct val="115000"/>
              </a:lnSpc>
              <a:spcBef>
                <a:spcPts val="600"/>
              </a:spcBef>
            </a:pPr>
            <a:r>
              <a:rPr lang="fr-FR" sz="1200" i="1" dirty="0">
                <a:solidFill>
                  <a:prstClr val="black"/>
                </a:solidFill>
                <a:ea typeface="Calibri"/>
                <a:cs typeface="Times New Roman"/>
              </a:rPr>
              <a:t>*</a:t>
            </a:r>
            <a:r>
              <a:rPr lang="fr-FR" sz="1200" i="1" dirty="0" smtClean="0">
                <a:solidFill>
                  <a:prstClr val="black"/>
                </a:solidFill>
                <a:ea typeface="Calibri"/>
                <a:cs typeface="Times New Roman"/>
              </a:rPr>
              <a:t>Si </a:t>
            </a:r>
            <a:r>
              <a:rPr lang="fr-FR" sz="1200" i="1" dirty="0">
                <a:solidFill>
                  <a:prstClr val="black"/>
                </a:solidFill>
                <a:ea typeface="Calibri"/>
                <a:cs typeface="Times New Roman"/>
              </a:rPr>
              <a:t>personne à risque (grossesse 3</a:t>
            </a:r>
            <a:r>
              <a:rPr lang="fr-FR" sz="1200" i="1" baseline="30000" dirty="0">
                <a:solidFill>
                  <a:prstClr val="black"/>
                </a:solidFill>
                <a:ea typeface="Calibri"/>
                <a:cs typeface="Times New Roman"/>
              </a:rPr>
              <a:t>ème</a:t>
            </a:r>
            <a:r>
              <a:rPr lang="fr-FR" sz="1200" i="1" dirty="0">
                <a:solidFill>
                  <a:prstClr val="black"/>
                </a:solidFill>
                <a:ea typeface="Calibri"/>
                <a:cs typeface="Times New Roman"/>
              </a:rPr>
              <a:t> trimestre ou ALD </a:t>
            </a:r>
            <a:r>
              <a:rPr lang="fr-FR" sz="1200" i="1" dirty="0" smtClean="0">
                <a:solidFill>
                  <a:prstClr val="black"/>
                </a:solidFill>
                <a:ea typeface="Calibri"/>
                <a:cs typeface="Times New Roman"/>
              </a:rPr>
              <a:t>(pathologie </a:t>
            </a:r>
            <a:r>
              <a:rPr lang="fr-FR" sz="1200" i="1" dirty="0">
                <a:solidFill>
                  <a:prstClr val="black"/>
                </a:solidFill>
                <a:ea typeface="Calibri"/>
                <a:cs typeface="Times New Roman"/>
              </a:rPr>
              <a:t>à risque listées par le HCSP</a:t>
            </a:r>
            <a:r>
              <a:rPr lang="fr-FR" sz="1200" i="1" dirty="0" smtClean="0">
                <a:solidFill>
                  <a:prstClr val="black"/>
                </a:solidFill>
                <a:ea typeface="Calibri"/>
                <a:cs typeface="Times New Roman"/>
              </a:rPr>
              <a:t>)  </a:t>
            </a:r>
            <a:endParaRPr lang="fr-FR" sz="1050" i="1" dirty="0" smtClean="0"/>
          </a:p>
        </p:txBody>
      </p:sp>
      <p:sp>
        <p:nvSpPr>
          <p:cNvPr id="3" name="Rectangle 2"/>
          <p:cNvSpPr/>
          <p:nvPr/>
        </p:nvSpPr>
        <p:spPr>
          <a:xfrm>
            <a:off x="779715" y="5642084"/>
            <a:ext cx="8193740" cy="523220"/>
          </a:xfrm>
          <a:prstGeom prst="rect">
            <a:avLst/>
          </a:prstGeom>
        </p:spPr>
        <p:txBody>
          <a:bodyPr wrap="square">
            <a:spAutoFit/>
          </a:bodyPr>
          <a:lstStyle/>
          <a:p>
            <a:r>
              <a:rPr lang="fr-FR" sz="1400" b="1" u="sng" dirty="0" smtClean="0"/>
              <a:t>NB : </a:t>
            </a:r>
            <a:r>
              <a:rPr lang="fr-FR" sz="1400" dirty="0" smtClean="0"/>
              <a:t>Pour les </a:t>
            </a:r>
            <a:r>
              <a:rPr lang="fr-FR" sz="1400" dirty="0"/>
              <a:t>conjoints </a:t>
            </a:r>
            <a:r>
              <a:rPr lang="fr-FR" sz="1400" dirty="0" smtClean="0"/>
              <a:t>des personnes p</a:t>
            </a:r>
            <a:r>
              <a:rPr lang="fr-FR" sz="1400" b="1" dirty="0"/>
              <a:t> présentant un risque de développer une forme sévère de la </a:t>
            </a:r>
            <a:r>
              <a:rPr lang="fr-FR" sz="1400" b="1" dirty="0" smtClean="0"/>
              <a:t>maladie =&gt;</a:t>
            </a:r>
            <a:r>
              <a:rPr lang="fr-FR" sz="1400" dirty="0" smtClean="0"/>
              <a:t>possible </a:t>
            </a:r>
            <a:r>
              <a:rPr lang="fr-FR" sz="1400" dirty="0"/>
              <a:t>de bénéficier d’un arrêt de travail </a:t>
            </a:r>
            <a:r>
              <a:rPr lang="fr-FR" sz="1400" b="1" u="sng" dirty="0"/>
              <a:t>sur prescription d’un médecin de ville</a:t>
            </a:r>
            <a:endParaRPr lang="fr-FR" sz="1400" dirty="0"/>
          </a:p>
        </p:txBody>
      </p:sp>
    </p:spTree>
    <p:extLst>
      <p:ext uri="{BB962C8B-B14F-4D97-AF65-F5344CB8AC3E}">
        <p14:creationId xmlns:p14="http://schemas.microsoft.com/office/powerpoint/2010/main" val="12458237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06896" y="46802"/>
            <a:ext cx="8229600" cy="706090"/>
          </a:xfrm>
        </p:spPr>
        <p:txBody>
          <a:bodyPr/>
          <a:lstStyle/>
          <a:p>
            <a:r>
              <a:rPr lang="fr-FR" dirty="0" smtClean="0">
                <a:solidFill>
                  <a:schemeClr val="tx1">
                    <a:lumMod val="75000"/>
                    <a:lumOff val="25000"/>
                  </a:schemeClr>
                </a:solidFill>
              </a:rPr>
              <a:t>Le versement des indemnités journalières </a:t>
            </a:r>
            <a:endParaRPr lang="fr-FR" dirty="0">
              <a:solidFill>
                <a:schemeClr val="tx1">
                  <a:lumMod val="75000"/>
                  <a:lumOff val="25000"/>
                </a:schemeClr>
              </a:solidFill>
            </a:endParaRPr>
          </a:p>
        </p:txBody>
      </p:sp>
      <p:sp>
        <p:nvSpPr>
          <p:cNvPr id="3" name="ZoneTexte 2"/>
          <p:cNvSpPr txBox="1"/>
          <p:nvPr/>
        </p:nvSpPr>
        <p:spPr>
          <a:xfrm>
            <a:off x="395536" y="1188203"/>
            <a:ext cx="8568952" cy="5170646"/>
          </a:xfrm>
          <a:prstGeom prst="rect">
            <a:avLst/>
          </a:prstGeom>
          <a:noFill/>
        </p:spPr>
        <p:txBody>
          <a:bodyPr wrap="square" rtlCol="0">
            <a:spAutoFit/>
          </a:bodyPr>
          <a:lstStyle/>
          <a:p>
            <a:r>
              <a:rPr lang="fr-FR" sz="2000" dirty="0" smtClean="0">
                <a:solidFill>
                  <a:schemeClr val="tx1">
                    <a:lumMod val="75000"/>
                    <a:lumOff val="25000"/>
                  </a:schemeClr>
                </a:solidFill>
              </a:rPr>
              <a:t>Ont été définis comme </a:t>
            </a:r>
            <a:r>
              <a:rPr lang="fr-FR" sz="2000" b="1" u="sng" dirty="0" smtClean="0">
                <a:solidFill>
                  <a:schemeClr val="tx1">
                    <a:lumMod val="75000"/>
                    <a:lumOff val="25000"/>
                  </a:schemeClr>
                </a:solidFill>
              </a:rPr>
              <a:t>activités prioritaires </a:t>
            </a:r>
            <a:r>
              <a:rPr lang="fr-FR" sz="2000" dirty="0" smtClean="0">
                <a:solidFill>
                  <a:schemeClr val="tx1">
                    <a:lumMod val="75000"/>
                    <a:lumOff val="25000"/>
                  </a:schemeClr>
                </a:solidFill>
              </a:rPr>
              <a:t>par la LR DDO 50/2020 :</a:t>
            </a:r>
          </a:p>
          <a:p>
            <a:r>
              <a:rPr lang="fr-FR" sz="2000" dirty="0" smtClean="0">
                <a:solidFill>
                  <a:schemeClr val="tx1">
                    <a:lumMod val="75000"/>
                    <a:lumOff val="25000"/>
                  </a:schemeClr>
                </a:solidFill>
              </a:rPr>
              <a:t> </a:t>
            </a:r>
          </a:p>
          <a:p>
            <a:pPr marL="285750" indent="-285750">
              <a:spcAft>
                <a:spcPts val="600"/>
              </a:spcAft>
              <a:buFont typeface="Arial" panose="020B0604020202020204" pitchFamily="34" charset="0"/>
              <a:buChar char="•"/>
            </a:pPr>
            <a:r>
              <a:rPr lang="fr-FR" sz="2000" b="1" dirty="0" smtClean="0">
                <a:solidFill>
                  <a:schemeClr val="tx1">
                    <a:lumMod val="75000"/>
                    <a:lumOff val="25000"/>
                  </a:schemeClr>
                </a:solidFill>
              </a:rPr>
              <a:t>L’enregistrement </a:t>
            </a:r>
            <a:r>
              <a:rPr lang="fr-FR" sz="2000" b="1" dirty="0">
                <a:solidFill>
                  <a:schemeClr val="tx1">
                    <a:lumMod val="75000"/>
                    <a:lumOff val="25000"/>
                  </a:schemeClr>
                </a:solidFill>
              </a:rPr>
              <a:t>des </a:t>
            </a:r>
            <a:r>
              <a:rPr lang="fr-FR" sz="2000" b="1" dirty="0" smtClean="0">
                <a:solidFill>
                  <a:schemeClr val="tx1">
                    <a:lumMod val="75000"/>
                    <a:lumOff val="25000"/>
                  </a:schemeClr>
                </a:solidFill>
              </a:rPr>
              <a:t>arrêts de travail</a:t>
            </a:r>
          </a:p>
          <a:p>
            <a:pPr marL="285750" indent="-285750">
              <a:spcAft>
                <a:spcPts val="600"/>
              </a:spcAft>
              <a:buFont typeface="Arial" panose="020B0604020202020204" pitchFamily="34" charset="0"/>
              <a:buChar char="•"/>
            </a:pPr>
            <a:r>
              <a:rPr lang="fr-FR" sz="2000" dirty="0" smtClean="0">
                <a:solidFill>
                  <a:schemeClr val="tx1">
                    <a:lumMod val="75000"/>
                    <a:lumOff val="25000"/>
                  </a:schemeClr>
                </a:solidFill>
              </a:rPr>
              <a:t>Le traitement des </a:t>
            </a:r>
            <a:r>
              <a:rPr lang="fr-FR" sz="2000" b="1" dirty="0" smtClean="0">
                <a:solidFill>
                  <a:schemeClr val="tx1">
                    <a:lumMod val="75000"/>
                    <a:lumOff val="25000"/>
                  </a:schemeClr>
                </a:solidFill>
              </a:rPr>
              <a:t>frais </a:t>
            </a:r>
            <a:r>
              <a:rPr lang="fr-FR" sz="2000" b="1" dirty="0">
                <a:solidFill>
                  <a:schemeClr val="tx1">
                    <a:lumMod val="75000"/>
                    <a:lumOff val="25000"/>
                  </a:schemeClr>
                </a:solidFill>
              </a:rPr>
              <a:t>de santé parvenus </a:t>
            </a:r>
            <a:r>
              <a:rPr lang="fr-FR" sz="2000" b="1" dirty="0" smtClean="0">
                <a:solidFill>
                  <a:schemeClr val="tx1">
                    <a:lumMod val="75000"/>
                    <a:lumOff val="25000"/>
                  </a:schemeClr>
                </a:solidFill>
              </a:rPr>
              <a:t>de </a:t>
            </a:r>
            <a:r>
              <a:rPr lang="fr-FR" sz="2000" b="1" dirty="0">
                <a:solidFill>
                  <a:schemeClr val="tx1">
                    <a:lumMod val="75000"/>
                    <a:lumOff val="25000"/>
                  </a:schemeClr>
                </a:solidFill>
              </a:rPr>
              <a:t>façon </a:t>
            </a:r>
            <a:r>
              <a:rPr lang="fr-FR" sz="2000" b="1" dirty="0" smtClean="0">
                <a:solidFill>
                  <a:schemeClr val="tx1">
                    <a:lumMod val="75000"/>
                    <a:lumOff val="25000"/>
                  </a:schemeClr>
                </a:solidFill>
              </a:rPr>
              <a:t>dématérialisée </a:t>
            </a:r>
            <a:r>
              <a:rPr lang="fr-FR" sz="2000" dirty="0" smtClean="0">
                <a:solidFill>
                  <a:schemeClr val="tx1">
                    <a:lumMod val="75000"/>
                    <a:lumOff val="25000"/>
                  </a:schemeClr>
                </a:solidFill>
              </a:rPr>
              <a:t>(</a:t>
            </a:r>
            <a:r>
              <a:rPr lang="fr-FR" sz="2000" dirty="0">
                <a:solidFill>
                  <a:schemeClr val="tx1">
                    <a:lumMod val="75000"/>
                    <a:lumOff val="25000"/>
                  </a:schemeClr>
                </a:solidFill>
              </a:rPr>
              <a:t>via carte vitale).</a:t>
            </a:r>
          </a:p>
          <a:p>
            <a:pPr marL="285750" indent="-285750">
              <a:spcAft>
                <a:spcPts val="600"/>
              </a:spcAft>
              <a:buFont typeface="Arial" panose="020B0604020202020204" pitchFamily="34" charset="0"/>
              <a:buChar char="•"/>
            </a:pPr>
            <a:r>
              <a:rPr lang="fr-FR" sz="2000" dirty="0" smtClean="0">
                <a:solidFill>
                  <a:schemeClr val="tx1">
                    <a:lumMod val="75000"/>
                    <a:lumOff val="25000"/>
                  </a:schemeClr>
                </a:solidFill>
              </a:rPr>
              <a:t>L’enregistrement des démarches </a:t>
            </a:r>
            <a:r>
              <a:rPr lang="fr-FR" sz="2000" dirty="0">
                <a:solidFill>
                  <a:schemeClr val="tx1">
                    <a:lumMod val="75000"/>
                    <a:lumOff val="25000"/>
                  </a:schemeClr>
                </a:solidFill>
              </a:rPr>
              <a:t>« </a:t>
            </a:r>
            <a:r>
              <a:rPr lang="fr-FR" sz="2000" b="1" dirty="0" smtClean="0">
                <a:solidFill>
                  <a:schemeClr val="tx1">
                    <a:lumMod val="75000"/>
                    <a:lumOff val="25000"/>
                  </a:schemeClr>
                </a:solidFill>
              </a:rPr>
              <a:t>accidents du </a:t>
            </a:r>
            <a:r>
              <a:rPr lang="fr-FR" sz="2000" b="1" dirty="0">
                <a:solidFill>
                  <a:schemeClr val="tx1">
                    <a:lumMod val="75000"/>
                    <a:lumOff val="25000"/>
                  </a:schemeClr>
                </a:solidFill>
              </a:rPr>
              <a:t>travail/maladies professionnelles </a:t>
            </a:r>
            <a:r>
              <a:rPr lang="fr-FR" sz="2000" dirty="0" smtClean="0">
                <a:solidFill>
                  <a:schemeClr val="tx1">
                    <a:lumMod val="75000"/>
                    <a:lumOff val="25000"/>
                  </a:schemeClr>
                </a:solidFill>
              </a:rPr>
              <a:t>»</a:t>
            </a:r>
          </a:p>
          <a:p>
            <a:pPr marL="285750" indent="-285750">
              <a:spcAft>
                <a:spcPts val="600"/>
              </a:spcAft>
              <a:buFont typeface="Arial" panose="020B0604020202020204" pitchFamily="34" charset="0"/>
              <a:buChar char="•"/>
            </a:pPr>
            <a:r>
              <a:rPr lang="fr-FR" sz="2000" dirty="0" smtClean="0"/>
              <a:t>Le paiement </a:t>
            </a:r>
            <a:r>
              <a:rPr lang="fr-FR" sz="2000" dirty="0"/>
              <a:t>des </a:t>
            </a:r>
            <a:r>
              <a:rPr lang="fr-FR" sz="2000" b="1" dirty="0">
                <a:solidFill>
                  <a:schemeClr val="tx1">
                    <a:lumMod val="75000"/>
                    <a:lumOff val="25000"/>
                  </a:schemeClr>
                </a:solidFill>
              </a:rPr>
              <a:t>pensions d’invalidité</a:t>
            </a:r>
          </a:p>
          <a:p>
            <a:pPr marL="285750" indent="-285750">
              <a:spcAft>
                <a:spcPts val="600"/>
              </a:spcAft>
              <a:buFont typeface="Arial" panose="020B0604020202020204" pitchFamily="34" charset="0"/>
              <a:buChar char="•"/>
            </a:pPr>
            <a:r>
              <a:rPr lang="fr-FR" sz="2000" dirty="0" smtClean="0">
                <a:solidFill>
                  <a:schemeClr val="tx1">
                    <a:lumMod val="75000"/>
                    <a:lumOff val="25000"/>
                  </a:schemeClr>
                </a:solidFill>
              </a:rPr>
              <a:t>Le paiement </a:t>
            </a:r>
            <a:r>
              <a:rPr lang="fr-FR" sz="2000" dirty="0">
                <a:solidFill>
                  <a:schemeClr val="tx1">
                    <a:lumMod val="75000"/>
                    <a:lumOff val="25000"/>
                  </a:schemeClr>
                </a:solidFill>
              </a:rPr>
              <a:t>des </a:t>
            </a:r>
            <a:r>
              <a:rPr lang="fr-FR" sz="2000" b="1" dirty="0">
                <a:solidFill>
                  <a:schemeClr val="tx1">
                    <a:lumMod val="75000"/>
                    <a:lumOff val="25000"/>
                  </a:schemeClr>
                </a:solidFill>
              </a:rPr>
              <a:t>rentes</a:t>
            </a:r>
            <a:r>
              <a:rPr lang="fr-FR" sz="2000" dirty="0">
                <a:solidFill>
                  <a:schemeClr val="tx1">
                    <a:lumMod val="75000"/>
                    <a:lumOff val="25000"/>
                  </a:schemeClr>
                </a:solidFill>
              </a:rPr>
              <a:t> </a:t>
            </a:r>
            <a:endParaRPr lang="fr-FR" sz="2000" dirty="0"/>
          </a:p>
          <a:p>
            <a:pPr marL="285750" indent="-285750">
              <a:spcAft>
                <a:spcPts val="600"/>
              </a:spcAft>
              <a:buFont typeface="Arial" panose="020B0604020202020204" pitchFamily="34" charset="0"/>
              <a:buChar char="•"/>
            </a:pPr>
            <a:r>
              <a:rPr lang="fr-FR" sz="2000" dirty="0" smtClean="0">
                <a:solidFill>
                  <a:schemeClr val="tx1">
                    <a:lumMod val="75000"/>
                    <a:lumOff val="25000"/>
                  </a:schemeClr>
                </a:solidFill>
              </a:rPr>
              <a:t>Le paiement </a:t>
            </a:r>
            <a:r>
              <a:rPr lang="fr-FR" sz="2000" dirty="0">
                <a:solidFill>
                  <a:schemeClr val="tx1">
                    <a:lumMod val="75000"/>
                    <a:lumOff val="25000"/>
                  </a:schemeClr>
                </a:solidFill>
              </a:rPr>
              <a:t>des </a:t>
            </a:r>
            <a:r>
              <a:rPr lang="fr-FR" sz="2000" b="1" dirty="0">
                <a:solidFill>
                  <a:schemeClr val="tx1">
                    <a:lumMod val="75000"/>
                    <a:lumOff val="25000"/>
                  </a:schemeClr>
                </a:solidFill>
              </a:rPr>
              <a:t>indemnités </a:t>
            </a:r>
            <a:r>
              <a:rPr lang="fr-FR" sz="2000" b="1" dirty="0" smtClean="0">
                <a:solidFill>
                  <a:schemeClr val="tx1">
                    <a:lumMod val="75000"/>
                    <a:lumOff val="25000"/>
                  </a:schemeClr>
                </a:solidFill>
              </a:rPr>
              <a:t>journalières</a:t>
            </a:r>
            <a:endParaRPr lang="fr-FR" sz="2000" b="1" dirty="0"/>
          </a:p>
          <a:p>
            <a:pPr marL="285750" indent="-285750">
              <a:buFont typeface="Arial" panose="020B0604020202020204" pitchFamily="34" charset="0"/>
              <a:buChar char="•"/>
            </a:pPr>
            <a:endParaRPr lang="fr-FR" sz="2000" dirty="0"/>
          </a:p>
          <a:p>
            <a:pPr marL="285750" indent="-285750">
              <a:buFont typeface="Arial" panose="020B0604020202020204" pitchFamily="34" charset="0"/>
              <a:buChar char="•"/>
            </a:pPr>
            <a:endParaRPr lang="fr-FR" sz="2000" dirty="0" smtClean="0"/>
          </a:p>
          <a:p>
            <a:pPr marL="285750" indent="-285750">
              <a:buFont typeface="Arial" panose="020B0604020202020204" pitchFamily="34" charset="0"/>
              <a:buChar char="•"/>
            </a:pPr>
            <a:endParaRPr lang="fr-FR" sz="2000" dirty="0"/>
          </a:p>
          <a:p>
            <a:pPr marL="285750" indent="-285750">
              <a:buFont typeface="Arial" panose="020B0604020202020204" pitchFamily="34" charset="0"/>
              <a:buChar char="•"/>
            </a:pPr>
            <a:endParaRPr lang="fr-FR" sz="2000" dirty="0">
              <a:solidFill>
                <a:schemeClr val="tx1">
                  <a:lumMod val="75000"/>
                  <a:lumOff val="25000"/>
                </a:schemeClr>
              </a:solidFill>
            </a:endParaRPr>
          </a:p>
          <a:p>
            <a:pPr marL="285750" indent="-285750">
              <a:buFont typeface="Arial" panose="020B0604020202020204" pitchFamily="34" charset="0"/>
              <a:buChar char="•"/>
            </a:pPr>
            <a:endParaRPr lang="fr-FR" sz="2000" dirty="0">
              <a:solidFill>
                <a:schemeClr val="tx1">
                  <a:lumMod val="75000"/>
                  <a:lumOff val="25000"/>
                </a:schemeClr>
              </a:solidFill>
            </a:endParaRPr>
          </a:p>
        </p:txBody>
      </p:sp>
      <p:sp>
        <p:nvSpPr>
          <p:cNvPr id="8" name="Espace réservé du numéro de diapositive 4"/>
          <p:cNvSpPr>
            <a:spLocks noGrp="1"/>
          </p:cNvSpPr>
          <p:nvPr>
            <p:ph type="sldNum" sz="quarter" idx="12"/>
          </p:nvPr>
        </p:nvSpPr>
        <p:spPr>
          <a:xfrm>
            <a:off x="6676837" y="6368613"/>
            <a:ext cx="981472" cy="365125"/>
          </a:xfrm>
        </p:spPr>
        <p:txBody>
          <a:bodyPr/>
          <a:lstStyle/>
          <a:p>
            <a:fld id="{9666F9E8-16D1-4D82-941D-D24C9BAC6F29}" type="slidenum">
              <a:rPr lang="fr-FR" smtClean="0"/>
              <a:pPr/>
              <a:t>7</a:t>
            </a:fld>
            <a:endParaRPr lang="fr-FR" dirty="0"/>
          </a:p>
        </p:txBody>
      </p:sp>
      <p:sp>
        <p:nvSpPr>
          <p:cNvPr id="6" name="Rectangle 5"/>
          <p:cNvSpPr/>
          <p:nvPr/>
        </p:nvSpPr>
        <p:spPr>
          <a:xfrm>
            <a:off x="2339752" y="4894128"/>
            <a:ext cx="6624736" cy="1908215"/>
          </a:xfrm>
          <a:prstGeom prst="rect">
            <a:avLst/>
          </a:prstGeom>
          <a:ln w="28575">
            <a:solidFill>
              <a:schemeClr val="accent6">
                <a:lumMod val="75000"/>
              </a:schemeClr>
            </a:solidFill>
            <a:prstDash val="sysDash"/>
          </a:ln>
        </p:spPr>
        <p:txBody>
          <a:bodyPr wrap="square">
            <a:spAutoFit/>
          </a:bodyPr>
          <a:lstStyle/>
          <a:p>
            <a:r>
              <a:rPr lang="fr-FR" b="1" u="sng" dirty="0" smtClean="0"/>
              <a:t>Pour les IJ : </a:t>
            </a:r>
          </a:p>
          <a:p>
            <a:endParaRPr lang="fr-FR" b="1" dirty="0" smtClean="0"/>
          </a:p>
          <a:p>
            <a:pPr>
              <a:spcAft>
                <a:spcPts val="600"/>
              </a:spcAft>
            </a:pPr>
            <a:r>
              <a:rPr lang="fr-FR" b="1" dirty="0" smtClean="0"/>
              <a:t>Pas </a:t>
            </a:r>
            <a:r>
              <a:rPr lang="fr-FR" b="1" dirty="0"/>
              <a:t>de délai de carence </a:t>
            </a:r>
            <a:r>
              <a:rPr lang="fr-FR" dirty="0"/>
              <a:t>durant la période </a:t>
            </a:r>
            <a:r>
              <a:rPr lang="fr-FR" i="1" dirty="0"/>
              <a:t>d'état d'urgence sanitaire </a:t>
            </a:r>
          </a:p>
          <a:p>
            <a:pPr>
              <a:spcAft>
                <a:spcPts val="600"/>
              </a:spcAft>
            </a:pPr>
            <a:r>
              <a:rPr lang="fr-FR" dirty="0"/>
              <a:t>- </a:t>
            </a:r>
            <a:r>
              <a:rPr lang="fr-FR" b="1" dirty="0"/>
              <a:t>Pour tous les arrêts de travail</a:t>
            </a:r>
            <a:r>
              <a:rPr lang="fr-FR" dirty="0"/>
              <a:t>, quel que soit le motif</a:t>
            </a:r>
          </a:p>
          <a:p>
            <a:pPr>
              <a:spcAft>
                <a:spcPts val="600"/>
              </a:spcAft>
            </a:pPr>
            <a:r>
              <a:rPr lang="fr-FR" dirty="0"/>
              <a:t>- </a:t>
            </a:r>
            <a:r>
              <a:rPr lang="fr-FR" b="1" dirty="0"/>
              <a:t>Salariés de droit privé, </a:t>
            </a:r>
            <a:r>
              <a:rPr lang="fr-FR" b="1" dirty="0" smtClean="0"/>
              <a:t>fonctionnaires, indépendants, Professions libérales hors PS</a:t>
            </a:r>
            <a:endParaRPr lang="fr-FR" b="1" dirty="0"/>
          </a:p>
        </p:txBody>
      </p:sp>
      <p:sp>
        <p:nvSpPr>
          <p:cNvPr id="13" name="Virage 12"/>
          <p:cNvSpPr/>
          <p:nvPr/>
        </p:nvSpPr>
        <p:spPr>
          <a:xfrm flipV="1">
            <a:off x="1187624" y="5013176"/>
            <a:ext cx="864096" cy="936104"/>
          </a:xfrm>
          <a:prstGeom prst="bentArrow">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val="12458237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06896" y="46802"/>
            <a:ext cx="8229600" cy="706090"/>
          </a:xfrm>
        </p:spPr>
        <p:txBody>
          <a:bodyPr/>
          <a:lstStyle/>
          <a:p>
            <a:r>
              <a:rPr lang="fr-FR" dirty="0" smtClean="0">
                <a:solidFill>
                  <a:schemeClr val="tx1">
                    <a:lumMod val="75000"/>
                    <a:lumOff val="25000"/>
                  </a:schemeClr>
                </a:solidFill>
              </a:rPr>
              <a:t>La prise en charge des frais de santé</a:t>
            </a:r>
            <a:endParaRPr lang="fr-FR" dirty="0">
              <a:solidFill>
                <a:schemeClr val="tx1">
                  <a:lumMod val="75000"/>
                  <a:lumOff val="25000"/>
                </a:schemeClr>
              </a:solidFill>
            </a:endParaRPr>
          </a:p>
        </p:txBody>
      </p:sp>
      <p:sp>
        <p:nvSpPr>
          <p:cNvPr id="3" name="ZoneTexte 2"/>
          <p:cNvSpPr txBox="1"/>
          <p:nvPr/>
        </p:nvSpPr>
        <p:spPr>
          <a:xfrm>
            <a:off x="395536" y="836712"/>
            <a:ext cx="8568952" cy="5401479"/>
          </a:xfrm>
          <a:prstGeom prst="rect">
            <a:avLst/>
          </a:prstGeom>
          <a:noFill/>
        </p:spPr>
        <p:txBody>
          <a:bodyPr wrap="square" rtlCol="0">
            <a:spAutoFit/>
          </a:bodyPr>
          <a:lstStyle/>
          <a:p>
            <a:pPr marL="457200" indent="-457200">
              <a:buFont typeface="+mj-lt"/>
              <a:buAutoNum type="arabicPeriod"/>
            </a:pPr>
            <a:r>
              <a:rPr lang="fr-FR" sz="2000" b="1" u="sng" dirty="0" smtClean="0">
                <a:solidFill>
                  <a:schemeClr val="tx1">
                    <a:lumMod val="75000"/>
                    <a:lumOff val="25000"/>
                  </a:schemeClr>
                </a:solidFill>
              </a:rPr>
              <a:t>Pour les médecins</a:t>
            </a:r>
          </a:p>
          <a:p>
            <a:endParaRPr lang="fr-FR" sz="2000" b="1" dirty="0" smtClean="0">
              <a:solidFill>
                <a:schemeClr val="tx1">
                  <a:lumMod val="75000"/>
                  <a:lumOff val="25000"/>
                </a:schemeClr>
              </a:solidFill>
            </a:endParaRPr>
          </a:p>
          <a:p>
            <a:pPr marL="285750" lvl="0" indent="-285750">
              <a:spcAft>
                <a:spcPts val="600"/>
              </a:spcAft>
              <a:buClr>
                <a:schemeClr val="accent6">
                  <a:lumMod val="75000"/>
                </a:schemeClr>
              </a:buClr>
              <a:buFont typeface="Arial" panose="020B0604020202020204" pitchFamily="34" charset="0"/>
              <a:buChar char="•"/>
            </a:pPr>
            <a:r>
              <a:rPr lang="fr-FR" dirty="0" smtClean="0"/>
              <a:t>Prise en charge </a:t>
            </a:r>
            <a:r>
              <a:rPr lang="fr-FR" dirty="0"/>
              <a:t>l’ensemble des </a:t>
            </a:r>
            <a:r>
              <a:rPr lang="fr-FR" b="1" dirty="0"/>
              <a:t>actes de téléconsultation</a:t>
            </a:r>
            <a:r>
              <a:rPr lang="fr-FR" dirty="0"/>
              <a:t> </a:t>
            </a:r>
            <a:r>
              <a:rPr lang="fr-FR" b="1" dirty="0"/>
              <a:t>à 100% </a:t>
            </a:r>
            <a:r>
              <a:rPr lang="fr-FR" dirty="0"/>
              <a:t>(hors dépassement d’honoraires</a:t>
            </a:r>
            <a:r>
              <a:rPr lang="fr-FR" dirty="0" smtClean="0"/>
              <a:t>) + majorations </a:t>
            </a:r>
            <a:r>
              <a:rPr lang="fr-FR" dirty="0"/>
              <a:t>week-end et jours fériés sont applicables.  </a:t>
            </a:r>
          </a:p>
          <a:p>
            <a:pPr marL="285750" lvl="0" indent="-285750">
              <a:spcAft>
                <a:spcPts val="600"/>
              </a:spcAft>
              <a:buClr>
                <a:schemeClr val="accent6">
                  <a:lumMod val="75000"/>
                </a:schemeClr>
              </a:buClr>
              <a:buFont typeface="Arial" panose="020B0604020202020204" pitchFamily="34" charset="0"/>
              <a:buChar char="•"/>
            </a:pPr>
            <a:r>
              <a:rPr lang="fr-FR" dirty="0" smtClean="0"/>
              <a:t>Autorisation , </a:t>
            </a:r>
            <a:r>
              <a:rPr lang="fr-FR" b="1" dirty="0"/>
              <a:t>pour les seuls patients présentant les symptômes de l'infection ou reconnu atteint du covid-19,</a:t>
            </a:r>
            <a:r>
              <a:rPr lang="fr-FR" dirty="0"/>
              <a:t> par dérogation aux principes définis dans la convention médicale, </a:t>
            </a:r>
            <a:r>
              <a:rPr lang="fr-FR" b="1" dirty="0" smtClean="0"/>
              <a:t>de recourir à </a:t>
            </a:r>
            <a:r>
              <a:rPr lang="fr-FR" b="1" dirty="0"/>
              <a:t>la téléconsultation sans connaitre préalablement le patient et en dérogeant aux règles du parcours de soins. </a:t>
            </a:r>
            <a:endParaRPr lang="fr-FR" dirty="0"/>
          </a:p>
          <a:p>
            <a:pPr marL="285750" lvl="0" indent="-285750">
              <a:spcAft>
                <a:spcPts val="600"/>
              </a:spcAft>
              <a:buClr>
                <a:schemeClr val="accent6">
                  <a:lumMod val="75000"/>
                </a:schemeClr>
              </a:buClr>
              <a:buFont typeface="Arial" panose="020B0604020202020204" pitchFamily="34" charset="0"/>
              <a:buChar char="•"/>
            </a:pPr>
            <a:r>
              <a:rPr lang="fr-FR" dirty="0" smtClean="0"/>
              <a:t>Possibilité </a:t>
            </a:r>
            <a:r>
              <a:rPr lang="fr-FR" dirty="0"/>
              <a:t>de</a:t>
            </a:r>
            <a:r>
              <a:rPr lang="fr-FR" b="1" dirty="0"/>
              <a:t> téléconsultation </a:t>
            </a:r>
            <a:r>
              <a:rPr lang="fr-FR" b="1" dirty="0" smtClean="0"/>
              <a:t>pour les </a:t>
            </a:r>
            <a:r>
              <a:rPr lang="fr-FR" b="1" dirty="0"/>
              <a:t>consultations complexes et aux avis ponctuels de consultant </a:t>
            </a:r>
            <a:r>
              <a:rPr lang="fr-FR" dirty="0"/>
              <a:t>(APC et APY). </a:t>
            </a:r>
          </a:p>
          <a:p>
            <a:pPr marL="285750" lvl="0" indent="-285750">
              <a:spcAft>
                <a:spcPts val="600"/>
              </a:spcAft>
              <a:buClr>
                <a:schemeClr val="accent6">
                  <a:lumMod val="75000"/>
                </a:schemeClr>
              </a:buClr>
              <a:buFont typeface="Arial" panose="020B0604020202020204" pitchFamily="34" charset="0"/>
              <a:buChar char="•"/>
            </a:pPr>
            <a:r>
              <a:rPr lang="fr-FR" dirty="0" smtClean="0"/>
              <a:t>Prise </a:t>
            </a:r>
            <a:r>
              <a:rPr lang="fr-FR" dirty="0"/>
              <a:t>en charge des </a:t>
            </a:r>
            <a:r>
              <a:rPr lang="fr-FR" b="1" dirty="0"/>
              <a:t>actes de téléconsultations réalisés par téléphone</a:t>
            </a:r>
            <a:r>
              <a:rPr lang="fr-FR" dirty="0"/>
              <a:t> dans les mêmes conditions que les téléconsultations faites par vidéo (100% hors dépassement d’honoraires), dans les situations suivantes :</a:t>
            </a:r>
          </a:p>
          <a:p>
            <a:pPr marL="742950" lvl="1" indent="-285750">
              <a:spcAft>
                <a:spcPts val="600"/>
              </a:spcAft>
              <a:buClr>
                <a:schemeClr val="accent6">
                  <a:lumMod val="75000"/>
                </a:schemeClr>
              </a:buClr>
              <a:buFont typeface="Wingdings" panose="05000000000000000000" pitchFamily="2" charset="2"/>
              <a:buChar char="Ø"/>
            </a:pPr>
            <a:r>
              <a:rPr lang="fr-FR" dirty="0"/>
              <a:t>patients présentant les symptômes de l'infection ou reconnu atteint du covid-19 </a:t>
            </a:r>
          </a:p>
          <a:p>
            <a:pPr marL="742950" lvl="1" indent="-285750">
              <a:spcAft>
                <a:spcPts val="600"/>
              </a:spcAft>
              <a:buClr>
                <a:schemeClr val="accent6">
                  <a:lumMod val="75000"/>
                </a:schemeClr>
              </a:buClr>
              <a:buFont typeface="Wingdings" panose="05000000000000000000" pitchFamily="2" charset="2"/>
              <a:buChar char="Ø"/>
            </a:pPr>
            <a:r>
              <a:rPr lang="fr-FR" dirty="0"/>
              <a:t>patients en affection de longue durée (ALD) </a:t>
            </a:r>
          </a:p>
          <a:p>
            <a:pPr marL="742950" lvl="1" indent="-285750">
              <a:spcAft>
                <a:spcPts val="600"/>
              </a:spcAft>
              <a:buClr>
                <a:schemeClr val="accent6">
                  <a:lumMod val="75000"/>
                </a:schemeClr>
              </a:buClr>
              <a:buFont typeface="Wingdings" panose="05000000000000000000" pitchFamily="2" charset="2"/>
              <a:buChar char="Ø"/>
            </a:pPr>
            <a:r>
              <a:rPr lang="fr-FR" dirty="0"/>
              <a:t>patients âgés de 70 ans et plus non équipés d’un outil permettant la vidéo</a:t>
            </a:r>
          </a:p>
          <a:p>
            <a:pPr marL="742950" lvl="1" indent="-285750">
              <a:spcAft>
                <a:spcPts val="600"/>
              </a:spcAft>
              <a:buClr>
                <a:schemeClr val="accent6">
                  <a:lumMod val="75000"/>
                </a:schemeClr>
              </a:buClr>
              <a:buFont typeface="Wingdings" panose="05000000000000000000" pitchFamily="2" charset="2"/>
              <a:buChar char="Ø"/>
            </a:pPr>
            <a:r>
              <a:rPr lang="fr-FR" dirty="0"/>
              <a:t>patients résidant dans les zones </a:t>
            </a:r>
            <a:r>
              <a:rPr lang="fr-FR" dirty="0" smtClean="0"/>
              <a:t>blanches</a:t>
            </a:r>
            <a:endParaRPr lang="fr-FR" dirty="0"/>
          </a:p>
        </p:txBody>
      </p:sp>
      <p:sp>
        <p:nvSpPr>
          <p:cNvPr id="8" name="Espace réservé du numéro de diapositive 4"/>
          <p:cNvSpPr>
            <a:spLocks noGrp="1"/>
          </p:cNvSpPr>
          <p:nvPr>
            <p:ph type="sldNum" sz="quarter" idx="12"/>
          </p:nvPr>
        </p:nvSpPr>
        <p:spPr>
          <a:xfrm>
            <a:off x="6676837" y="6328496"/>
            <a:ext cx="981472" cy="365125"/>
          </a:xfrm>
        </p:spPr>
        <p:txBody>
          <a:bodyPr/>
          <a:lstStyle/>
          <a:p>
            <a:fld id="{9666F9E8-16D1-4D82-941D-D24C9BAC6F29}" type="slidenum">
              <a:rPr lang="fr-FR" smtClean="0"/>
              <a:pPr/>
              <a:t>8</a:t>
            </a:fld>
            <a:endParaRPr lang="fr-FR"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56024" y="684490"/>
            <a:ext cx="1423988" cy="7667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056796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06896" y="46802"/>
            <a:ext cx="8229600" cy="706090"/>
          </a:xfrm>
        </p:spPr>
        <p:txBody>
          <a:bodyPr/>
          <a:lstStyle/>
          <a:p>
            <a:r>
              <a:rPr lang="fr-FR" dirty="0" smtClean="0">
                <a:solidFill>
                  <a:schemeClr val="tx1">
                    <a:lumMod val="75000"/>
                    <a:lumOff val="25000"/>
                  </a:schemeClr>
                </a:solidFill>
              </a:rPr>
              <a:t>La prise en charge des frais de santé</a:t>
            </a:r>
            <a:endParaRPr lang="fr-FR" dirty="0">
              <a:solidFill>
                <a:schemeClr val="tx1">
                  <a:lumMod val="75000"/>
                  <a:lumOff val="25000"/>
                </a:schemeClr>
              </a:solidFill>
            </a:endParaRPr>
          </a:p>
        </p:txBody>
      </p:sp>
      <p:sp>
        <p:nvSpPr>
          <p:cNvPr id="3" name="ZoneTexte 2"/>
          <p:cNvSpPr txBox="1"/>
          <p:nvPr/>
        </p:nvSpPr>
        <p:spPr>
          <a:xfrm>
            <a:off x="395536" y="1102960"/>
            <a:ext cx="8568952" cy="5278368"/>
          </a:xfrm>
          <a:prstGeom prst="rect">
            <a:avLst/>
          </a:prstGeom>
          <a:noFill/>
        </p:spPr>
        <p:txBody>
          <a:bodyPr wrap="square" rtlCol="0">
            <a:spAutoFit/>
          </a:bodyPr>
          <a:lstStyle/>
          <a:p>
            <a:pPr marL="457200" indent="-457200">
              <a:buFont typeface="+mj-lt"/>
              <a:buAutoNum type="arabicPeriod" startAt="2"/>
            </a:pPr>
            <a:r>
              <a:rPr lang="fr-FR" sz="2000" b="1" u="sng" dirty="0" smtClean="0">
                <a:solidFill>
                  <a:schemeClr val="tx1">
                    <a:lumMod val="75000"/>
                    <a:lumOff val="25000"/>
                  </a:schemeClr>
                </a:solidFill>
              </a:rPr>
              <a:t>Pour les infirmiers </a:t>
            </a:r>
          </a:p>
          <a:p>
            <a:endParaRPr lang="fr-FR" dirty="0" smtClean="0"/>
          </a:p>
          <a:p>
            <a:pPr marL="285750" lvl="0" indent="-285750">
              <a:buFont typeface="Arial" panose="020B0604020202020204" pitchFamily="34" charset="0"/>
              <a:buChar char="•"/>
            </a:pPr>
            <a:r>
              <a:rPr lang="fr-FR" dirty="0" smtClean="0"/>
              <a:t>Création d’un  </a:t>
            </a:r>
            <a:r>
              <a:rPr lang="fr-FR" b="1" dirty="0"/>
              <a:t>acte de </a:t>
            </a:r>
            <a:r>
              <a:rPr lang="fr-FR" b="1" dirty="0" err="1"/>
              <a:t>télésuivi</a:t>
            </a:r>
            <a:r>
              <a:rPr lang="fr-FR" b="1" dirty="0"/>
              <a:t> pour le suivi à distance des patients atteints du Covid-19</a:t>
            </a:r>
            <a:r>
              <a:rPr lang="fr-FR" dirty="0"/>
              <a:t> </a:t>
            </a:r>
            <a:r>
              <a:rPr lang="fr-FR" dirty="0" smtClean="0"/>
              <a:t> - En vidéo de préférence mais en cas d’impossibilité par téléphone </a:t>
            </a:r>
          </a:p>
          <a:p>
            <a:pPr marL="273050" lvl="0"/>
            <a:r>
              <a:rPr lang="fr-FR" dirty="0" smtClean="0"/>
              <a:t>Prise en charge </a:t>
            </a:r>
            <a:r>
              <a:rPr lang="fr-FR" dirty="0"/>
              <a:t>à 100% par l’assurance maladie (hors dépassement d’honoraires). </a:t>
            </a:r>
          </a:p>
          <a:p>
            <a:pPr marL="285750" lvl="0" indent="-285750">
              <a:buFont typeface="Arial" panose="020B0604020202020204" pitchFamily="34" charset="0"/>
              <a:buChar char="•"/>
            </a:pPr>
            <a:r>
              <a:rPr lang="fr-FR" b="1" dirty="0" smtClean="0"/>
              <a:t>Possibilité de réaliser </a:t>
            </a:r>
            <a:r>
              <a:rPr lang="fr-FR" b="1" dirty="0"/>
              <a:t>des actes de téléconsultations avec les médecins </a:t>
            </a:r>
            <a:r>
              <a:rPr lang="fr-FR" dirty="0"/>
              <a:t>pour accompagner les patients lors de téléconsultations organisées à la demande des </a:t>
            </a:r>
            <a:r>
              <a:rPr lang="fr-FR" dirty="0" smtClean="0"/>
              <a:t>médecins</a:t>
            </a:r>
          </a:p>
          <a:p>
            <a:pPr marL="285750" lvl="0" indent="-285750">
              <a:buFont typeface="Arial" panose="020B0604020202020204" pitchFamily="34" charset="0"/>
              <a:buChar char="•"/>
            </a:pPr>
            <a:endParaRPr lang="fr-FR" dirty="0"/>
          </a:p>
          <a:p>
            <a:pPr marL="457200" indent="-457200">
              <a:buFont typeface="+mj-lt"/>
              <a:buAutoNum type="arabicPeriod" startAt="3"/>
            </a:pPr>
            <a:r>
              <a:rPr lang="fr-FR" sz="2000" b="1" u="sng" dirty="0">
                <a:solidFill>
                  <a:schemeClr val="tx1">
                    <a:lumMod val="75000"/>
                    <a:lumOff val="25000"/>
                  </a:schemeClr>
                </a:solidFill>
              </a:rPr>
              <a:t>Pour les sages-femmes</a:t>
            </a:r>
          </a:p>
          <a:p>
            <a:endParaRPr lang="fr-FR" sz="1700" b="1" dirty="0">
              <a:solidFill>
                <a:schemeClr val="tx1">
                  <a:lumMod val="75000"/>
                  <a:lumOff val="25000"/>
                </a:schemeClr>
              </a:solidFill>
            </a:endParaRPr>
          </a:p>
          <a:p>
            <a:pPr marL="285750" lvl="0" indent="-285750">
              <a:buFont typeface="Arial" panose="020B0604020202020204" pitchFamily="34" charset="0"/>
              <a:buChar char="•"/>
            </a:pPr>
            <a:r>
              <a:rPr lang="fr-FR" sz="1700" dirty="0"/>
              <a:t>Possibilité de réaliser des </a:t>
            </a:r>
            <a:r>
              <a:rPr lang="fr-FR" sz="1700" b="1" dirty="0"/>
              <a:t>consultations à distance pour assurer le suivi de leurs patientes</a:t>
            </a:r>
            <a:r>
              <a:rPr lang="fr-FR" sz="1700" dirty="0"/>
              <a:t> si examen physique direct  non nécessaire. </a:t>
            </a:r>
          </a:p>
          <a:p>
            <a:pPr lvl="0"/>
            <a:endParaRPr lang="fr-FR" sz="1700" dirty="0"/>
          </a:p>
          <a:p>
            <a:pPr marL="285750" lvl="0" indent="-285750">
              <a:buFont typeface="Arial" panose="020B0604020202020204" pitchFamily="34" charset="0"/>
              <a:buChar char="•"/>
            </a:pPr>
            <a:r>
              <a:rPr lang="fr-FR" sz="1700" dirty="0"/>
              <a:t>D’élargir cette possibilité aux </a:t>
            </a:r>
            <a:r>
              <a:rPr lang="fr-FR" sz="1700" b="1" dirty="0"/>
              <a:t>actes suivants</a:t>
            </a:r>
            <a:r>
              <a:rPr lang="fr-FR" sz="1700" dirty="0"/>
              <a:t> : </a:t>
            </a:r>
          </a:p>
          <a:p>
            <a:pPr marL="742950" lvl="1" indent="-285750">
              <a:buFont typeface="Wingdings" panose="05000000000000000000" pitchFamily="2" charset="2"/>
              <a:buChar char="Ø"/>
            </a:pPr>
            <a:r>
              <a:rPr lang="fr-FR" sz="1700" dirty="0"/>
              <a:t>première séance de préparation à la naissance,</a:t>
            </a:r>
          </a:p>
          <a:p>
            <a:pPr marL="742950" lvl="1" indent="-285750">
              <a:buFont typeface="Wingdings" panose="05000000000000000000" pitchFamily="2" charset="2"/>
              <a:buChar char="Ø"/>
            </a:pPr>
            <a:r>
              <a:rPr lang="fr-FR" sz="1700" dirty="0"/>
              <a:t>les sept séances de préparation à la naissance </a:t>
            </a:r>
          </a:p>
          <a:p>
            <a:pPr marL="742950" lvl="1" indent="-285750">
              <a:buFont typeface="Wingdings" panose="05000000000000000000" pitchFamily="2" charset="2"/>
              <a:buChar char="Ø"/>
            </a:pPr>
            <a:r>
              <a:rPr lang="fr-FR" sz="1700" dirty="0"/>
              <a:t>le bilan valorisant les missions de prévention des sages-femmes </a:t>
            </a:r>
          </a:p>
          <a:p>
            <a:pPr marL="273050"/>
            <a:r>
              <a:rPr lang="fr-FR" sz="1700" dirty="0"/>
              <a:t>Ces actes pris en charge à 100% (hors dépassement d’honoraires) par </a:t>
            </a:r>
            <a:r>
              <a:rPr lang="fr-FR" sz="1700" dirty="0" smtClean="0"/>
              <a:t>l’AM</a:t>
            </a:r>
            <a:endParaRPr lang="fr-FR" dirty="0"/>
          </a:p>
        </p:txBody>
      </p:sp>
      <p:sp>
        <p:nvSpPr>
          <p:cNvPr id="8" name="Espace réservé du numéro de diapositive 4"/>
          <p:cNvSpPr>
            <a:spLocks noGrp="1"/>
          </p:cNvSpPr>
          <p:nvPr>
            <p:ph type="sldNum" sz="quarter" idx="12"/>
          </p:nvPr>
        </p:nvSpPr>
        <p:spPr>
          <a:xfrm>
            <a:off x="6676837" y="6328496"/>
            <a:ext cx="981472" cy="365125"/>
          </a:xfrm>
        </p:spPr>
        <p:txBody>
          <a:bodyPr/>
          <a:lstStyle/>
          <a:p>
            <a:fld id="{9666F9E8-16D1-4D82-941D-D24C9BAC6F29}" type="slidenum">
              <a:rPr lang="fr-FR" smtClean="0"/>
              <a:pPr/>
              <a:t>9</a:t>
            </a:fld>
            <a:endParaRPr lang="fr-F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684490"/>
            <a:ext cx="755712" cy="10002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3712" y="3261848"/>
            <a:ext cx="1151185" cy="9605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85746294"/>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6226</TotalTime>
  <Words>1390</Words>
  <Application>Microsoft Office PowerPoint</Application>
  <PresentationFormat>Affichage à l'écran (4:3)</PresentationFormat>
  <Paragraphs>170</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Dérogations et organisations mises en place dans le cadre du COVID 19</vt:lpstr>
      <vt:lpstr>Présentation PowerPoint</vt:lpstr>
      <vt:lpstr>Affiliation, ouverture de droits, ALD</vt:lpstr>
      <vt:lpstr>AME et Soins urgents</vt:lpstr>
      <vt:lpstr>Complémentaire santé solidaire</vt:lpstr>
      <vt:lpstr>Les nouveaux motifs d’arrêts de travail : https://declare.ameli.fr</vt:lpstr>
      <vt:lpstr>Le versement des indemnités journalières </vt:lpstr>
      <vt:lpstr>La prise en charge des frais de santé</vt:lpstr>
      <vt:lpstr>La prise en charge des frais de santé</vt:lpstr>
      <vt:lpstr>La prise en charge des frais de santé</vt:lpstr>
      <vt:lpstr>L’accès aux soins</vt:lpstr>
      <vt:lpstr>La gestion des violences intrafamiliales</vt:lpstr>
    </vt:vector>
  </TitlesOfParts>
  <Company>CNAMTS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BONIFACE-57080</dc:creator>
  <cp:lastModifiedBy>RICHARD FANNY (CNAM / Paris)</cp:lastModifiedBy>
  <cp:revision>418</cp:revision>
  <cp:lastPrinted>2020-03-11T12:03:24Z</cp:lastPrinted>
  <dcterms:created xsi:type="dcterms:W3CDTF">2015-10-21T16:53:56Z</dcterms:created>
  <dcterms:modified xsi:type="dcterms:W3CDTF">2020-04-07T10:34:51Z</dcterms:modified>
</cp:coreProperties>
</file>